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2" r:id="rId3"/>
  </p:sldMasterIdLst>
  <p:notesMasterIdLst>
    <p:notesMasterId r:id="rId21"/>
  </p:notesMasterIdLst>
  <p:sldIdLst>
    <p:sldId id="261" r:id="rId4"/>
    <p:sldId id="269" r:id="rId5"/>
    <p:sldId id="270" r:id="rId6"/>
    <p:sldId id="275" r:id="rId7"/>
    <p:sldId id="271" r:id="rId8"/>
    <p:sldId id="272" r:id="rId9"/>
    <p:sldId id="276" r:id="rId10"/>
    <p:sldId id="273" r:id="rId11"/>
    <p:sldId id="277" r:id="rId12"/>
    <p:sldId id="274" r:id="rId13"/>
    <p:sldId id="278" r:id="rId14"/>
    <p:sldId id="284" r:id="rId15"/>
    <p:sldId id="279" r:id="rId16"/>
    <p:sldId id="285" r:id="rId17"/>
    <p:sldId id="286" r:id="rId18"/>
    <p:sldId id="287" r:id="rId19"/>
    <p:sldId id="291" r:id="rId20"/>
    <p:sldId id="280" r:id="rId22"/>
    <p:sldId id="301" r:id="rId23"/>
    <p:sldId id="302" r:id="rId24"/>
    <p:sldId id="281" r:id="rId25"/>
    <p:sldId id="294" r:id="rId26"/>
    <p:sldId id="282" r:id="rId27"/>
    <p:sldId id="283" r:id="rId28"/>
    <p:sldId id="295" r:id="rId29"/>
    <p:sldId id="297" r:id="rId30"/>
    <p:sldId id="296" r:id="rId31"/>
    <p:sldId id="262" r:id="rId32"/>
    <p:sldId id="263" r:id="rId33"/>
    <p:sldId id="264" r:id="rId34"/>
    <p:sldId id="267" r:id="rId35"/>
    <p:sldId id="268" r:id="rId36"/>
    <p:sldId id="293" r:id="rId37"/>
  </p:sldIdLst>
  <p:sldSz cx="12192000" cy="6858000"/>
  <p:notesSz cx="6858000" cy="9144000"/>
  <p:custDataLst>
    <p:tags r:id="rId4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96" userDrawn="1">
          <p15:clr>
            <a:srgbClr val="A4A3A4"/>
          </p15:clr>
        </p15:guide>
        <p15:guide id="2" pos="3892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微软用户" initials="微软用户" lastIdx="8" clrIdx="0"/>
  <p:cmAuthor id="1" name="guoweilun" initials="g" lastIdx="4" clrIdx="0"/>
  <p:cmAuthor id="2" name="Windows 用户" initials="W用" lastIdx="28" clrIdx="1"/>
  <p:cmAuthor id="4" name="lenovo" initials="l" lastIdx="1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45359"/>
    <a:srgbClr val="1A494F"/>
    <a:srgbClr val="1B4A53"/>
    <a:srgbClr val="FFFFFF"/>
    <a:srgbClr val="174345"/>
    <a:srgbClr val="FFFF00"/>
    <a:srgbClr val="1B4A52"/>
    <a:srgbClr val="DCDCDC"/>
    <a:srgbClr val="F0F0F0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99" d="100"/>
          <a:sy n="99" d="100"/>
        </p:scale>
        <p:origin x="84" y="582"/>
      </p:cViewPr>
      <p:guideLst>
        <p:guide orient="horz" pos="2196"/>
        <p:guide pos="3892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2" Type="http://schemas.openxmlformats.org/officeDocument/2006/relationships/tags" Target="tags/tag15.xml"/><Relationship Id="rId41" Type="http://schemas.openxmlformats.org/officeDocument/2006/relationships/commentAuthors" Target="commentAuthors.xml"/><Relationship Id="rId40" Type="http://schemas.openxmlformats.org/officeDocument/2006/relationships/tableStyles" Target="tableStyles.xml"/><Relationship Id="rId4" Type="http://schemas.openxmlformats.org/officeDocument/2006/relationships/slide" Target="slides/slide1.xml"/><Relationship Id="rId39" Type="http://schemas.openxmlformats.org/officeDocument/2006/relationships/viewProps" Target="viewProps.xml"/><Relationship Id="rId38" Type="http://schemas.openxmlformats.org/officeDocument/2006/relationships/presProps" Target="presProps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notesMaster" Target="notesMasters/notesMaster1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778F378-CA55-4208-9095-8DAF13EC4AC0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204651" y="171994"/>
            <a:ext cx="11782697" cy="6514012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5000">
        <p:fade/>
      </p:transition>
    </mc:Choice>
    <mc:Fallback>
      <p:transition spd="med" advClick="0" advTm="5000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900"/>
            </a:lvl3pPr>
            <a:lvl4pPr marL="1371600" indent="0" algn="ctr">
              <a:buNone/>
              <a:defRPr sz="1600"/>
            </a:lvl4pPr>
            <a:lvl5pPr marL="1828165" indent="0" algn="ctr">
              <a:buNone/>
              <a:defRPr sz="1600"/>
            </a:lvl5pPr>
            <a:lvl6pPr marL="2285365" indent="0" algn="ctr">
              <a:buNone/>
              <a:defRPr sz="1600"/>
            </a:lvl6pPr>
            <a:lvl7pPr marL="2742565" indent="0" algn="ctr">
              <a:buNone/>
              <a:defRPr sz="1600"/>
            </a:lvl7pPr>
            <a:lvl8pPr marL="3199765" indent="0" algn="ctr">
              <a:buNone/>
              <a:defRPr sz="1600"/>
            </a:lvl8pPr>
            <a:lvl9pPr marL="3656965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5BC04-47F0-4D1F-BE4D-F3F88728F5B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42EC8-438C-44E6-915F-205FC2635A7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5BC04-47F0-4D1F-BE4D-F3F88728F5B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42EC8-438C-44E6-915F-205FC2635A7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0974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16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36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256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976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696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5BC04-47F0-4D1F-BE4D-F3F88728F5B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42EC8-438C-44E6-915F-205FC2635A7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9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9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5BC04-47F0-4D1F-BE4D-F3F88728F5B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42EC8-438C-44E6-915F-205FC2635A7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900" b="1"/>
            </a:lvl3pPr>
            <a:lvl4pPr marL="1371600" indent="0">
              <a:buNone/>
              <a:defRPr sz="1600" b="1"/>
            </a:lvl4pPr>
            <a:lvl5pPr marL="1828165" indent="0">
              <a:buNone/>
              <a:defRPr sz="1600" b="1"/>
            </a:lvl5pPr>
            <a:lvl6pPr marL="2285365" indent="0">
              <a:buNone/>
              <a:defRPr sz="1600" b="1"/>
            </a:lvl6pPr>
            <a:lvl7pPr marL="2742565" indent="0">
              <a:buNone/>
              <a:defRPr sz="1600" b="1"/>
            </a:lvl7pPr>
            <a:lvl8pPr marL="3199765" indent="0">
              <a:buNone/>
              <a:defRPr sz="1600" b="1"/>
            </a:lvl8pPr>
            <a:lvl9pPr marL="3656965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3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900" b="1"/>
            </a:lvl3pPr>
            <a:lvl4pPr marL="1371600" indent="0">
              <a:buNone/>
              <a:defRPr sz="1600" b="1"/>
            </a:lvl4pPr>
            <a:lvl5pPr marL="1828165" indent="0">
              <a:buNone/>
              <a:defRPr sz="1600" b="1"/>
            </a:lvl5pPr>
            <a:lvl6pPr marL="2285365" indent="0">
              <a:buNone/>
              <a:defRPr sz="1600" b="1"/>
            </a:lvl6pPr>
            <a:lvl7pPr marL="2742565" indent="0">
              <a:buNone/>
              <a:defRPr sz="1600" b="1"/>
            </a:lvl7pPr>
            <a:lvl8pPr marL="3199765" indent="0">
              <a:buNone/>
              <a:defRPr sz="1600" b="1"/>
            </a:lvl8pPr>
            <a:lvl9pPr marL="3656965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3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5BC04-47F0-4D1F-BE4D-F3F88728F5B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42EC8-438C-44E6-915F-205FC2635A7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5BC04-47F0-4D1F-BE4D-F3F88728F5B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42EC8-438C-44E6-915F-205FC2635A7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5BC04-47F0-4D1F-BE4D-F3F88728F5B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42EC8-438C-44E6-915F-205FC2635A7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34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3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500"/>
            </a:lvl2pPr>
            <a:lvl3pPr marL="914400" indent="0">
              <a:buNone/>
              <a:defRPr sz="1200"/>
            </a:lvl3pPr>
            <a:lvl4pPr marL="1371600" indent="0">
              <a:buNone/>
              <a:defRPr sz="1100"/>
            </a:lvl4pPr>
            <a:lvl5pPr marL="1828165" indent="0">
              <a:buNone/>
              <a:defRPr sz="1100"/>
            </a:lvl5pPr>
            <a:lvl6pPr marL="2285365" indent="0">
              <a:buNone/>
              <a:defRPr sz="1100"/>
            </a:lvl6pPr>
            <a:lvl7pPr marL="2742565" indent="0">
              <a:buNone/>
              <a:defRPr sz="1100"/>
            </a:lvl7pPr>
            <a:lvl8pPr marL="3199765" indent="0">
              <a:buNone/>
              <a:defRPr sz="1100"/>
            </a:lvl8pPr>
            <a:lvl9pPr marL="3656965" indent="0">
              <a:buNone/>
              <a:defRPr sz="11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5BC04-47F0-4D1F-BE4D-F3F88728F5B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42EC8-438C-44E6-915F-205FC2635A7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34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165" indent="0">
              <a:buNone/>
              <a:defRPr sz="2000"/>
            </a:lvl5pPr>
            <a:lvl6pPr marL="2285365" indent="0">
              <a:buNone/>
              <a:defRPr sz="2000"/>
            </a:lvl6pPr>
            <a:lvl7pPr marL="2742565" indent="0">
              <a:buNone/>
              <a:defRPr sz="2000"/>
            </a:lvl7pPr>
            <a:lvl8pPr marL="3199765" indent="0">
              <a:buNone/>
              <a:defRPr sz="2000"/>
            </a:lvl8pPr>
            <a:lvl9pPr marL="3656965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3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500"/>
            </a:lvl2pPr>
            <a:lvl3pPr marL="914400" indent="0">
              <a:buNone/>
              <a:defRPr sz="1200"/>
            </a:lvl3pPr>
            <a:lvl4pPr marL="1371600" indent="0">
              <a:buNone/>
              <a:defRPr sz="1100"/>
            </a:lvl4pPr>
            <a:lvl5pPr marL="1828165" indent="0">
              <a:buNone/>
              <a:defRPr sz="1100"/>
            </a:lvl5pPr>
            <a:lvl6pPr marL="2285365" indent="0">
              <a:buNone/>
              <a:defRPr sz="1100"/>
            </a:lvl6pPr>
            <a:lvl7pPr marL="2742565" indent="0">
              <a:buNone/>
              <a:defRPr sz="1100"/>
            </a:lvl7pPr>
            <a:lvl8pPr marL="3199765" indent="0">
              <a:buNone/>
              <a:defRPr sz="1100"/>
            </a:lvl8pPr>
            <a:lvl9pPr marL="3656965" indent="0">
              <a:buNone/>
              <a:defRPr sz="11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5BC04-47F0-4D1F-BE4D-F3F88728F5B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42EC8-438C-44E6-915F-205FC2635A7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5BC04-47F0-4D1F-BE4D-F3F88728F5B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42EC8-438C-44E6-915F-205FC2635A7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2" y="365134"/>
            <a:ext cx="2628900" cy="581183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3" y="365134"/>
            <a:ext cx="7734300" cy="5811839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5BC04-47F0-4D1F-BE4D-F3F88728F5B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42EC8-438C-44E6-915F-205FC2635A7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5000">
        <p:fade/>
      </p:transition>
    </mc:Choice>
    <mc:Fallback>
      <p:transition spd="med" advClick="0" advTm="5000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5BC04-47F0-4D1F-BE4D-F3F88728F5B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42EC8-438C-44E6-915F-205FC2635A7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2.xml"/><Relationship Id="rId8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0.xml"/><Relationship Id="rId6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5.xml"/><Relationship Id="rId17" Type="http://schemas.openxmlformats.org/officeDocument/2006/relationships/theme" Target="../theme/theme2.xml"/><Relationship Id="rId16" Type="http://schemas.openxmlformats.org/officeDocument/2006/relationships/image" Target="../media/image2.png"/><Relationship Id="rId15" Type="http://schemas.openxmlformats.org/officeDocument/2006/relationships/image" Target="../media/image1.jpeg"/><Relationship Id="rId14" Type="http://schemas.openxmlformats.org/officeDocument/2006/relationships/slideLayout" Target="../slideLayouts/slideLayout27.xml"/><Relationship Id="rId13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5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642620"/>
            <a:ext cx="10515600" cy="1325563"/>
          </a:xfrm>
          <a:prstGeom prst="rect">
            <a:avLst/>
          </a:prstGeom>
        </p:spPr>
        <p:txBody>
          <a:bodyPr vert="horz" lIns="91426" tIns="45718" rIns="91426" bIns="45718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horz" lIns="91426" tIns="45718" rIns="91426" bIns="45718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26" tIns="45718" rIns="91426" bIns="45718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35BC04-47F0-4D1F-BE4D-F3F88728F5B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26" tIns="45718" rIns="91426" bIns="45718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26" tIns="45718" rIns="91426" bIns="45718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E42EC8-438C-44E6-915F-205FC2635A7A}" type="slidenum">
              <a:rPr lang="zh-CN" altLang="en-US" smtClean="0"/>
            </a:fld>
            <a:endParaRPr lang="zh-CN" altLang="en-US"/>
          </a:p>
        </p:txBody>
      </p:sp>
      <p:pic>
        <p:nvPicPr>
          <p:cNvPr id="8" name="图片 8213" descr="维克多标志副本"/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11316964" y="-231"/>
            <a:ext cx="878211" cy="876433"/>
          </a:xfrm>
          <a:prstGeom prst="rect">
            <a:avLst/>
          </a:prstGeom>
          <a:noFill/>
          <a:ln w="12700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</p:sldLayoutIdLst>
  <p:transition>
    <p:fad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765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965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165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365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565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165" algn="l" defTabSz="91440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365" algn="l" defTabSz="91440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565" algn="l" defTabSz="91440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765" algn="l" defTabSz="91440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965" algn="l" defTabSz="91440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.xml"/><Relationship Id="rId1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8.GIF"/><Relationship Id="rId3" Type="http://schemas.openxmlformats.org/officeDocument/2006/relationships/image" Target="../media/image7.GIF"/><Relationship Id="rId2" Type="http://schemas.openxmlformats.org/officeDocument/2006/relationships/image" Target="../media/image6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1.jpeg"/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6.GIF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7.jpe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0.jpe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9" Type="http://schemas.openxmlformats.org/officeDocument/2006/relationships/tags" Target="../tags/tag9.xml"/><Relationship Id="rId8" Type="http://schemas.openxmlformats.org/officeDocument/2006/relationships/tags" Target="../tags/tag8.xml"/><Relationship Id="rId7" Type="http://schemas.openxmlformats.org/officeDocument/2006/relationships/tags" Target="../tags/tag7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4" Type="http://schemas.openxmlformats.org/officeDocument/2006/relationships/slideLayout" Target="../slideLayouts/slideLayout1.xml"/><Relationship Id="rId13" Type="http://schemas.openxmlformats.org/officeDocument/2006/relationships/tags" Target="../tags/tag13.xml"/><Relationship Id="rId12" Type="http://schemas.openxmlformats.org/officeDocument/2006/relationships/tags" Target="../tags/tag12.xml"/><Relationship Id="rId11" Type="http://schemas.openxmlformats.org/officeDocument/2006/relationships/tags" Target="../tags/tag11.xml"/><Relationship Id="rId10" Type="http://schemas.openxmlformats.org/officeDocument/2006/relationships/tags" Target="../tags/tag10.xml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4.xml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7" name="文本框 6"/>
          <p:cNvSpPr txBox="1"/>
          <p:nvPr>
            <p:custDataLst>
              <p:tags r:id="rId2"/>
            </p:custDataLst>
          </p:nvPr>
        </p:nvSpPr>
        <p:spPr>
          <a:xfrm>
            <a:off x="2315210" y="2536825"/>
            <a:ext cx="7756525" cy="11214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6000" b="1">
                <a:solidFill>
                  <a:srgbClr val="004C5B"/>
                </a:solidFill>
                <a:latin typeface="汉仪喵魂体W" panose="00020600040101010101" charset="-122"/>
                <a:ea typeface="汉仪喵魂体W" panose="00020600040101010101" charset="-122"/>
              </a:rPr>
              <a:t>Language Points</a:t>
            </a:r>
            <a:endParaRPr lang="en-US" altLang="zh-CN" sz="6000" b="1">
              <a:solidFill>
                <a:srgbClr val="004C5B"/>
              </a:solidFill>
              <a:latin typeface="汉仪喵魂体W" panose="00020600040101010101" charset="-122"/>
              <a:ea typeface="汉仪喵魂体W" panose="00020600040101010101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10" name="文本框 9"/>
          <p:cNvSpPr txBox="1"/>
          <p:nvPr/>
        </p:nvSpPr>
        <p:spPr>
          <a:xfrm>
            <a:off x="975995" y="496570"/>
            <a:ext cx="10050780" cy="8915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>
                <a:latin typeface="Times New Roman" panose="02020603050405020304" charset="0"/>
                <a:cs typeface="Times New Roman" panose="02020603050405020304" charset="0"/>
              </a:rPr>
              <a:t>1. reflection </a:t>
            </a:r>
            <a:r>
              <a:rPr lang="en-US" altLang="zh-CN" sz="3200">
                <a:latin typeface="Times New Roman" panose="02020603050405020304" charset="0"/>
                <a:cs typeface="Times New Roman" panose="02020603050405020304" charset="0"/>
              </a:rPr>
              <a:t>n. 沉思；反射；映像；反映</a:t>
            </a:r>
            <a:endParaRPr lang="en-US" altLang="zh-CN" sz="320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zh-CN" sz="2000" u="sng">
                <a:latin typeface="Cambria" panose="02040503050406030204" charset="0"/>
                <a:cs typeface="Cambria" panose="02040503050406030204" charset="0"/>
                <a:sym typeface="+mn-ea"/>
              </a:rPr>
              <a:t>L2:</a:t>
            </a:r>
            <a:r>
              <a:rPr lang="zh-CN" altLang="en-US" sz="2000" u="sng">
                <a:latin typeface="Cambria" panose="02040503050406030204" charset="0"/>
                <a:cs typeface="Cambria" panose="02040503050406030204" charset="0"/>
                <a:sym typeface="+mn-ea"/>
              </a:rPr>
              <a:t>：</a:t>
            </a:r>
            <a:r>
              <a:rPr lang="en-US" altLang="zh-CN" sz="2000" u="sng">
                <a:latin typeface="Cambria" panose="02040503050406030204" charset="0"/>
                <a:cs typeface="Cambria" panose="02040503050406030204" charset="0"/>
                <a:sym typeface="+mn-ea"/>
              </a:rPr>
              <a:t>for quiet periods of </a:t>
            </a:r>
            <a:r>
              <a:rPr lang="en-US" altLang="zh-CN" sz="2000" u="sng">
                <a:highlight>
                  <a:srgbClr val="FFFF00"/>
                </a:highlight>
                <a:latin typeface="Cambria" panose="02040503050406030204" charset="0"/>
                <a:cs typeface="Cambria" panose="02040503050406030204" charset="0"/>
                <a:sym typeface="+mn-ea"/>
              </a:rPr>
              <a:t>reflection</a:t>
            </a:r>
            <a:r>
              <a:rPr lang="en-US" altLang="zh-CN" sz="2000" u="sng">
                <a:latin typeface="Cambria" panose="02040503050406030204" charset="0"/>
                <a:cs typeface="Cambria" panose="02040503050406030204" charset="0"/>
                <a:sym typeface="+mn-ea"/>
              </a:rPr>
              <a:t> can </a:t>
            </a:r>
            <a:r>
              <a:rPr lang="en-US" altLang="zh-CN" sz="2000" b="1" u="sng">
                <a:solidFill>
                  <a:srgbClr val="C00000"/>
                </a:solidFill>
                <a:latin typeface="Cambria" panose="02040503050406030204" charset="0"/>
                <a:cs typeface="Cambria" panose="02040503050406030204" charset="0"/>
                <a:sym typeface="+mn-ea"/>
              </a:rPr>
              <a:t>lead to</a:t>
            </a:r>
            <a:r>
              <a:rPr lang="en-US" altLang="zh-CN" sz="2000" u="sng">
                <a:latin typeface="Cambria" panose="02040503050406030204" charset="0"/>
                <a:cs typeface="Cambria" panose="02040503050406030204" charset="0"/>
                <a:sym typeface="+mn-ea"/>
              </a:rPr>
              <a:t> personal improvement</a:t>
            </a:r>
            <a:endParaRPr lang="en-US" altLang="zh-CN" sz="2000"/>
          </a:p>
        </p:txBody>
      </p:sp>
      <p:sp>
        <p:nvSpPr>
          <p:cNvPr id="11" name="文本框 10"/>
          <p:cNvSpPr txBox="1"/>
          <p:nvPr/>
        </p:nvSpPr>
        <p:spPr>
          <a:xfrm>
            <a:off x="756920" y="1444625"/>
            <a:ext cx="8695690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Wingdings" panose="05000000000000000000" charset="0"/>
              <a:buChar char="ü"/>
            </a:pPr>
            <a:r>
              <a:rPr lang="zh-CN" altLang="en-US" sz="2400"/>
              <a:t>表“沉思”</a:t>
            </a:r>
            <a:r>
              <a:rPr lang="zh-CN" altLang="en-US" sz="2400" b="1">
                <a:solidFill>
                  <a:srgbClr val="C00000"/>
                </a:solidFill>
              </a:rPr>
              <a:t>不可数名词</a:t>
            </a:r>
            <a:endParaRPr lang="zh-CN" altLang="en-US" sz="2400"/>
          </a:p>
          <a:p>
            <a:pPr marL="285750" indent="-285750">
              <a:buFont typeface="Wingdings" panose="05000000000000000000" charset="0"/>
              <a:buChar char="ü"/>
            </a:pPr>
            <a:endParaRPr lang="zh-CN" altLang="en-US"/>
          </a:p>
          <a:p>
            <a:pPr marL="285750" indent="-285750">
              <a:buFont typeface="Wingdings" panose="05000000000000000000" charset="0"/>
              <a:buChar char="ü"/>
            </a:pPr>
            <a:endParaRPr lang="zh-CN" altLang="en-US"/>
          </a:p>
          <a:p>
            <a:pPr indent="0">
              <a:buFont typeface="Wingdings" panose="05000000000000000000" charset="0"/>
              <a:buNone/>
            </a:pPr>
            <a:endParaRPr lang="zh-CN" altLang="en-US"/>
          </a:p>
          <a:p>
            <a:pPr marL="285750" indent="-285750">
              <a:buFont typeface="Wingdings" panose="05000000000000000000" charset="0"/>
              <a:buChar char="ü"/>
            </a:pPr>
            <a:endParaRPr lang="zh-CN" altLang="en-US"/>
          </a:p>
          <a:p>
            <a:pPr marL="285750" indent="-285750">
              <a:buFont typeface="Wingdings" panose="05000000000000000000" charset="0"/>
              <a:buChar char="ü"/>
            </a:pPr>
            <a:endParaRPr lang="zh-CN" altLang="en-US"/>
          </a:p>
          <a:p>
            <a:pPr marL="285750" indent="-285750">
              <a:buFont typeface="Wingdings" panose="05000000000000000000" charset="0"/>
              <a:buChar char="ü"/>
            </a:pPr>
            <a:endParaRPr lang="zh-CN" altLang="en-US"/>
          </a:p>
          <a:p>
            <a:pPr marL="285750" indent="-285750">
              <a:buFont typeface="Wingdings" panose="05000000000000000000" charset="0"/>
              <a:buChar char="ü"/>
            </a:pPr>
            <a:endParaRPr lang="zh-CN" altLang="en-US" sz="2400"/>
          </a:p>
          <a:p>
            <a:pPr marL="285750" indent="-285750">
              <a:buFont typeface="Wingdings" panose="05000000000000000000" charset="0"/>
              <a:buChar char="ü"/>
            </a:pPr>
            <a:r>
              <a:rPr lang="zh-CN" altLang="en-US" sz="2400"/>
              <a:t>表</a:t>
            </a:r>
            <a:r>
              <a:rPr lang="en-US" altLang="zh-CN" sz="2400"/>
              <a:t>“</a:t>
            </a:r>
            <a:r>
              <a:rPr lang="zh-CN" altLang="en-US" sz="2400"/>
              <a:t>（镜子里的）映像，（水里的）倒影；反映</a:t>
            </a:r>
            <a:r>
              <a:rPr lang="en-US" altLang="zh-CN" sz="2400"/>
              <a:t>”</a:t>
            </a:r>
            <a:r>
              <a:rPr lang="zh-CN" altLang="en-US" sz="2400"/>
              <a:t>为</a:t>
            </a:r>
            <a:r>
              <a:rPr lang="zh-CN" altLang="en-US" sz="2400" b="1">
                <a:solidFill>
                  <a:srgbClr val="C00000"/>
                </a:solidFill>
              </a:rPr>
              <a:t>可数名词</a:t>
            </a:r>
            <a:endParaRPr lang="zh-CN" altLang="en-US" sz="2400" b="1">
              <a:solidFill>
                <a:srgbClr val="C00000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918210" y="1915795"/>
            <a:ext cx="5954395" cy="18148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solidFill>
                  <a:schemeClr val="tx1"/>
                </a:solidFill>
                <a:uFillTx/>
                <a:latin typeface="Times New Roman" panose="02020603050405020304" charset="0"/>
                <a:ea typeface="宋体" panose="02010600030101010101" pitchFamily="2" charset="-122"/>
              </a:rPr>
              <a:t>on/upon reflection </a:t>
            </a:r>
            <a:r>
              <a:rPr lang="zh-CN" altLang="en-US" sz="2400">
                <a:solidFill>
                  <a:schemeClr val="tx1"/>
                </a:solidFill>
                <a:uFillTx/>
                <a:latin typeface="Times New Roman" panose="02020603050405020304" charset="0"/>
                <a:ea typeface="宋体" panose="02010600030101010101" pitchFamily="2" charset="-122"/>
              </a:rPr>
              <a:t>经过思考</a:t>
            </a:r>
            <a:r>
              <a:rPr lang="zh-CN" altLang="en-US" sz="2800">
                <a:solidFill>
                  <a:schemeClr val="tx1"/>
                </a:solidFill>
                <a:uFillTx/>
                <a:latin typeface="Times New Roman" panose="02020603050405020304" charset="0"/>
                <a:ea typeface="宋体" panose="02010600030101010101" pitchFamily="2" charset="-122"/>
              </a:rPr>
              <a:t> </a:t>
            </a:r>
            <a:endParaRPr lang="zh-CN" altLang="en-US" sz="2800">
              <a:solidFill>
                <a:schemeClr val="tx1"/>
              </a:solidFill>
              <a:uFillTx/>
              <a:latin typeface="Times New Roman" panose="02020603050405020304" charset="0"/>
              <a:ea typeface="宋体" panose="02010600030101010101" pitchFamily="2" charset="-122"/>
            </a:endParaRPr>
          </a:p>
          <a:p>
            <a:r>
              <a:rPr lang="zh-CN" altLang="en-US" sz="2800">
                <a:solidFill>
                  <a:schemeClr val="tx1"/>
                </a:solidFill>
                <a:uFillTx/>
                <a:latin typeface="Times New Roman" panose="02020603050405020304" charset="0"/>
                <a:ea typeface="宋体" panose="02010600030101010101" pitchFamily="2" charset="-122"/>
              </a:rPr>
              <a:t>on futher reflection </a:t>
            </a:r>
            <a:r>
              <a:rPr lang="zh-CN" altLang="en-US" sz="2400">
                <a:solidFill>
                  <a:schemeClr val="tx1"/>
                </a:solidFill>
                <a:uFillTx/>
                <a:latin typeface="Times New Roman" panose="02020603050405020304" charset="0"/>
                <a:ea typeface="宋体" panose="02010600030101010101" pitchFamily="2" charset="-122"/>
              </a:rPr>
              <a:t>进一步思考后</a:t>
            </a:r>
            <a:endParaRPr lang="zh-CN" altLang="en-US" sz="2800">
              <a:solidFill>
                <a:schemeClr val="tx1"/>
              </a:solidFill>
              <a:uFillTx/>
              <a:latin typeface="Times New Roman" panose="02020603050405020304" charset="0"/>
              <a:ea typeface="宋体" panose="02010600030101010101" pitchFamily="2" charset="-122"/>
            </a:endParaRPr>
          </a:p>
          <a:p>
            <a:r>
              <a:rPr lang="zh-CN" altLang="en-US" sz="2800">
                <a:solidFill>
                  <a:schemeClr val="tx1"/>
                </a:solidFill>
                <a:uFillTx/>
                <a:latin typeface="Times New Roman" panose="02020603050405020304" charset="0"/>
                <a:ea typeface="宋体" panose="02010600030101010101" pitchFamily="2" charset="-122"/>
              </a:rPr>
              <a:t>a moment's</a:t>
            </a:r>
            <a:r>
              <a:rPr lang="en-US" altLang="zh-CN" sz="2800">
                <a:solidFill>
                  <a:schemeClr val="tx1"/>
                </a:solidFill>
                <a:uFillTx/>
                <a:latin typeface="Times New Roman" panose="02020603050405020304" charset="0"/>
                <a:ea typeface="宋体" panose="02010600030101010101" pitchFamily="2" charset="-122"/>
              </a:rPr>
              <a:t> </a:t>
            </a:r>
            <a:endParaRPr lang="zh-CN" altLang="en-US" sz="2800">
              <a:solidFill>
                <a:schemeClr val="tx1"/>
              </a:solidFill>
              <a:uFillTx/>
              <a:latin typeface="Times New Roman" panose="02020603050405020304" charset="0"/>
              <a:ea typeface="宋体" panose="02010600030101010101" pitchFamily="2" charset="-122"/>
            </a:endParaRPr>
          </a:p>
          <a:p>
            <a:r>
              <a:rPr lang="en-US" altLang="zh-CN" sz="2800">
                <a:solidFill>
                  <a:schemeClr val="tx1"/>
                </a:solidFill>
                <a:uFillTx/>
                <a:latin typeface="Times New Roman" panose="02020603050405020304" charset="0"/>
                <a:ea typeface="宋体" panose="02010600030101010101" pitchFamily="2" charset="-122"/>
              </a:rPr>
              <a:t>momentary</a:t>
            </a:r>
            <a:r>
              <a:rPr lang="zh-CN" altLang="en-US" sz="2800">
                <a:solidFill>
                  <a:schemeClr val="tx1"/>
                </a:solidFill>
                <a:uFillTx/>
                <a:latin typeface="Times New Roman" panose="02020603050405020304" charset="0"/>
                <a:ea typeface="宋体" panose="02010600030101010101" pitchFamily="2" charset="-122"/>
              </a:rPr>
              <a:t> </a:t>
            </a:r>
            <a:endParaRPr lang="zh-CN" altLang="en-US" sz="2800">
              <a:solidFill>
                <a:schemeClr val="tx1"/>
              </a:solidFill>
              <a:uFillTx/>
              <a:latin typeface="Times New Roman" panose="02020603050405020304" charset="0"/>
              <a:ea typeface="宋体" panose="02010600030101010101" pitchFamily="2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150235" y="2961005"/>
            <a:ext cx="372173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latin typeface="Times New Roman" panose="02020603050405020304" charset="0"/>
                <a:cs typeface="Times New Roman" panose="02020603050405020304" charset="0"/>
                <a:sym typeface="+mn-ea"/>
              </a:rPr>
              <a:t>reflection</a:t>
            </a:r>
            <a:r>
              <a:rPr lang="zh-CN" altLang="en-US">
                <a:sym typeface="+mn-ea"/>
              </a:rPr>
              <a:t> </a:t>
            </a:r>
            <a:r>
              <a:rPr lang="zh-CN" altLang="en-US" sz="2400">
                <a:sym typeface="+mn-ea"/>
              </a:rPr>
              <a:t>片刻的沉思 </a:t>
            </a:r>
            <a:endParaRPr lang="zh-CN" altLang="en-US" sz="2400"/>
          </a:p>
        </p:txBody>
      </p:sp>
      <p:sp>
        <p:nvSpPr>
          <p:cNvPr id="15" name="右大括号 14"/>
          <p:cNvSpPr/>
          <p:nvPr/>
        </p:nvSpPr>
        <p:spPr>
          <a:xfrm>
            <a:off x="2835275" y="2853055"/>
            <a:ext cx="135890" cy="877570"/>
          </a:xfrm>
          <a:prstGeom prst="rightBrace">
            <a:avLst>
              <a:gd name="adj1" fmla="val 46261"/>
              <a:gd name="adj2" fmla="val 50000"/>
            </a:avLst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6" name="图片 15"/>
          <p:cNvPicPr/>
          <p:nvPr/>
        </p:nvPicPr>
        <p:blipFill>
          <a:blip r:embed="rId2"/>
          <a:stretch>
            <a:fillRect/>
          </a:stretch>
        </p:blipFill>
        <p:spPr>
          <a:xfrm>
            <a:off x="8161020" y="4265295"/>
            <a:ext cx="3282950" cy="2060575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756920" y="4258310"/>
            <a:ext cx="7481570" cy="16916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/>
              <a:t>When Narcissus looked at himself by the lake, he saw </a:t>
            </a:r>
            <a:r>
              <a:rPr lang="en-US" altLang="zh-CN" sz="2800" b="1">
                <a:solidFill>
                  <a:srgbClr val="C00000"/>
                </a:solidFill>
              </a:rPr>
              <a:t>a reflection</a:t>
            </a:r>
            <a:r>
              <a:rPr lang="en-US" altLang="zh-CN" sz="2800"/>
              <a:t> that enchanted him.</a:t>
            </a:r>
            <a:endParaRPr lang="en-US" altLang="zh-CN" sz="2800"/>
          </a:p>
          <a:p>
            <a:r>
              <a:rPr lang="en-US" altLang="zh-CN" sz="2400"/>
              <a:t>当在</a:t>
            </a:r>
            <a:r>
              <a:rPr lang="en-US" altLang="zh-CN" sz="2400">
                <a:sym typeface="+mn-ea"/>
              </a:rPr>
              <a:t>Narcissus</a:t>
            </a:r>
            <a:r>
              <a:rPr lang="zh-CN" altLang="en-US" sz="2400">
                <a:sym typeface="+mn-ea"/>
              </a:rPr>
              <a:t>在</a:t>
            </a:r>
            <a:r>
              <a:rPr lang="en-US" altLang="zh-CN" sz="2400"/>
              <a:t>湖边看着自己时，他看到了一个令他着迷的倒影。</a:t>
            </a:r>
            <a:endParaRPr lang="en-US" altLang="zh-CN" sz="2400"/>
          </a:p>
        </p:txBody>
      </p:sp>
      <p:sp>
        <p:nvSpPr>
          <p:cNvPr id="18" name="文本框 17"/>
          <p:cNvSpPr txBox="1"/>
          <p:nvPr/>
        </p:nvSpPr>
        <p:spPr>
          <a:xfrm>
            <a:off x="1028065" y="5922010"/>
            <a:ext cx="658050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>
                <a:sym typeface="+mn-ea"/>
              </a:rPr>
              <a:t>narcissus n.</a:t>
            </a:r>
            <a:r>
              <a:rPr lang="zh-CN" altLang="en-US" sz="2800">
                <a:sym typeface="+mn-ea"/>
              </a:rPr>
              <a:t>水仙花</a:t>
            </a:r>
            <a:r>
              <a:rPr lang="en-US" altLang="zh-CN" sz="2800">
                <a:sym typeface="+mn-ea"/>
              </a:rPr>
              <a:t> narcissistic adj. </a:t>
            </a:r>
            <a:r>
              <a:rPr lang="zh-CN" altLang="en-US" sz="2800">
                <a:sym typeface="+mn-ea"/>
              </a:rPr>
              <a:t>自恋的</a:t>
            </a:r>
            <a:endParaRPr lang="zh-CN" altLang="en-US" sz="2800">
              <a:sym typeface="+mn-ea"/>
            </a:endParaRPr>
          </a:p>
        </p:txBody>
      </p:sp>
      <p:pic>
        <p:nvPicPr>
          <p:cNvPr id="19" name="图片 18"/>
          <p:cNvPicPr/>
          <p:nvPr/>
        </p:nvPicPr>
        <p:blipFill>
          <a:blip r:embed="rId3"/>
          <a:srcRect b="4453"/>
          <a:stretch>
            <a:fillRect/>
          </a:stretch>
        </p:blipFill>
        <p:spPr>
          <a:xfrm>
            <a:off x="6360160" y="1316990"/>
            <a:ext cx="2167890" cy="2360295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8665845" y="1388110"/>
            <a:ext cx="3225165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【派生词】</a:t>
            </a:r>
            <a:r>
              <a:rPr lang="en-US" altLang="zh-CN" sz="2400"/>
              <a:t> </a:t>
            </a:r>
            <a:endParaRPr lang="en-US" altLang="zh-CN" sz="2400"/>
          </a:p>
          <a:p>
            <a:r>
              <a:rPr lang="en-US" altLang="zh-CN" sz="2400"/>
              <a:t>vt. </a:t>
            </a:r>
            <a:r>
              <a:rPr lang="zh-CN" altLang="en-US" sz="2400"/>
              <a:t>反映，映出；反射</a:t>
            </a:r>
            <a:endParaRPr lang="zh-CN" altLang="en-US" sz="2400"/>
          </a:p>
          <a:p>
            <a:r>
              <a:rPr lang="en-US" altLang="zh-CN" sz="2400" b="1">
                <a:solidFill>
                  <a:srgbClr val="C00000"/>
                </a:solidFill>
                <a:sym typeface="+mn-ea"/>
              </a:rPr>
              <a:t>  </a:t>
            </a:r>
            <a:r>
              <a:rPr lang="en-US" altLang="zh-CN" sz="3200" b="1">
                <a:solidFill>
                  <a:srgbClr val="C00000"/>
                </a:solidFill>
                <a:sym typeface="+mn-ea"/>
              </a:rPr>
              <a:t>reflect</a:t>
            </a:r>
            <a:endParaRPr lang="en-US" altLang="zh-CN" sz="3200" b="1">
              <a:solidFill>
                <a:srgbClr val="C00000"/>
              </a:solidFill>
              <a:sym typeface="+mn-ea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3723005" y="1948180"/>
            <a:ext cx="1304925" cy="405765"/>
          </a:xfrm>
          <a:prstGeom prst="rect">
            <a:avLst/>
          </a:prstGeom>
          <a:solidFill>
            <a:srgbClr val="245359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934720" y="2400935"/>
            <a:ext cx="2788285" cy="405765"/>
          </a:xfrm>
          <a:prstGeom prst="rect">
            <a:avLst/>
          </a:prstGeom>
          <a:solidFill>
            <a:srgbClr val="245359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934720" y="2853690"/>
            <a:ext cx="1782445" cy="405765"/>
          </a:xfrm>
          <a:prstGeom prst="rect">
            <a:avLst/>
          </a:prstGeom>
          <a:solidFill>
            <a:srgbClr val="245359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934720" y="3329940"/>
            <a:ext cx="1782445" cy="405765"/>
          </a:xfrm>
          <a:prstGeom prst="rect">
            <a:avLst/>
          </a:prstGeom>
          <a:solidFill>
            <a:srgbClr val="245359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820420" y="5092700"/>
            <a:ext cx="7291705" cy="405765"/>
          </a:xfrm>
          <a:prstGeom prst="rect">
            <a:avLst/>
          </a:prstGeom>
          <a:solidFill>
            <a:srgbClr val="245359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820420" y="5544185"/>
            <a:ext cx="1603375" cy="405765"/>
          </a:xfrm>
          <a:prstGeom prst="rect">
            <a:avLst/>
          </a:prstGeom>
          <a:solidFill>
            <a:srgbClr val="245359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7" name="矩形 26"/>
          <p:cNvSpPr/>
          <p:nvPr/>
        </p:nvSpPr>
        <p:spPr>
          <a:xfrm>
            <a:off x="2550795" y="5949950"/>
            <a:ext cx="1333500" cy="405765"/>
          </a:xfrm>
          <a:prstGeom prst="rect">
            <a:avLst/>
          </a:prstGeom>
          <a:solidFill>
            <a:srgbClr val="245359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8" name="矩形 27"/>
          <p:cNvSpPr/>
          <p:nvPr/>
        </p:nvSpPr>
        <p:spPr>
          <a:xfrm>
            <a:off x="5542915" y="5949950"/>
            <a:ext cx="1810385" cy="405765"/>
          </a:xfrm>
          <a:prstGeom prst="rect">
            <a:avLst/>
          </a:prstGeom>
          <a:solidFill>
            <a:srgbClr val="245359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8769350" y="2211070"/>
            <a:ext cx="1810385" cy="405765"/>
          </a:xfrm>
          <a:prstGeom prst="rect">
            <a:avLst/>
          </a:prstGeom>
          <a:solidFill>
            <a:srgbClr val="245359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21" grpId="1" animBg="1"/>
      <p:bldP spid="22" grpId="1" animBg="1"/>
      <p:bldP spid="23" grpId="1" animBg="1"/>
      <p:bldP spid="24" grpId="1" animBg="1"/>
      <p:bldP spid="25" grpId="1" animBg="1"/>
      <p:bldP spid="26" grpId="1" animBg="1"/>
      <p:bldP spid="27" grpId="1" animBg="1"/>
      <p:bldP spid="28" grpId="1" animBg="1"/>
      <p:bldP spid="29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10" name="文本框 9"/>
          <p:cNvSpPr txBox="1"/>
          <p:nvPr/>
        </p:nvSpPr>
        <p:spPr>
          <a:xfrm>
            <a:off x="975995" y="496570"/>
            <a:ext cx="7618730" cy="8915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>
                <a:latin typeface="Times New Roman" panose="02020603050405020304" charset="0"/>
                <a:cs typeface="Times New Roman" panose="02020603050405020304" charset="0"/>
              </a:rPr>
              <a:t>2. seek</a:t>
            </a:r>
            <a:endParaRPr lang="en-US" altLang="zh-CN" sz="3200" b="1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zh-CN" sz="2000" u="sng">
                <a:latin typeface="Cambria" panose="02040503050406030204" charset="0"/>
                <a:cs typeface="Cambria" panose="02040503050406030204" charset="0"/>
                <a:sym typeface="+mn-ea"/>
              </a:rPr>
              <a:t>L3:</a:t>
            </a:r>
            <a:r>
              <a:rPr lang="zh-CN" altLang="en-US" sz="2000" u="sng">
                <a:latin typeface="Cambria" panose="02040503050406030204" charset="0"/>
                <a:cs typeface="Cambria" panose="02040503050406030204" charset="0"/>
                <a:sym typeface="+mn-ea"/>
              </a:rPr>
              <a:t>：</a:t>
            </a:r>
            <a:r>
              <a:rPr lang="en-US" altLang="zh-CN" sz="2000" u="sng">
                <a:latin typeface="Cambria" panose="02040503050406030204" charset="0"/>
                <a:cs typeface="Cambria" panose="02040503050406030204" charset="0"/>
                <a:sym typeface="+mn-ea"/>
              </a:rPr>
              <a:t>when we </a:t>
            </a:r>
            <a:r>
              <a:rPr lang="en-US" altLang="zh-CN" sz="2000" b="1" u="sng">
                <a:solidFill>
                  <a:srgbClr val="C00000"/>
                </a:solidFill>
                <a:highlight>
                  <a:srgbClr val="FFFF00"/>
                </a:highlight>
                <a:latin typeface="Cambria" panose="02040503050406030204" charset="0"/>
                <a:cs typeface="Cambria" panose="02040503050406030204" charset="0"/>
                <a:sym typeface="+mn-ea"/>
              </a:rPr>
              <a:t>seek</a:t>
            </a:r>
            <a:r>
              <a:rPr lang="en-US" altLang="zh-CN" sz="2000" b="1" u="sng">
                <a:solidFill>
                  <a:srgbClr val="C00000"/>
                </a:solidFill>
                <a:latin typeface="Cambria" panose="02040503050406030204" charset="0"/>
                <a:cs typeface="Cambria" panose="02040503050406030204" charset="0"/>
                <a:sym typeface="+mn-ea"/>
              </a:rPr>
              <a:t> to be</a:t>
            </a:r>
            <a:r>
              <a:rPr lang="en-US" altLang="zh-CN" sz="2000" u="sng">
                <a:latin typeface="Cambria" panose="02040503050406030204" charset="0"/>
                <a:cs typeface="Cambria" panose="02040503050406030204" charset="0"/>
                <a:sym typeface="+mn-ea"/>
              </a:rPr>
              <a:t> alone</a:t>
            </a:r>
            <a:endParaRPr lang="en-US" altLang="zh-CN" sz="2000"/>
          </a:p>
        </p:txBody>
      </p:sp>
      <p:pic>
        <p:nvPicPr>
          <p:cNvPr id="14340" name="圆角矩形 27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5005" y="1278255"/>
            <a:ext cx="6205855" cy="5379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41" name="Text Box 18"/>
          <p:cNvSpPr txBox="1">
            <a:spLocks noChangeArrowheads="1"/>
          </p:cNvSpPr>
          <p:nvPr/>
        </p:nvSpPr>
        <p:spPr bwMode="auto">
          <a:xfrm>
            <a:off x="6059805" y="1625600"/>
            <a:ext cx="5744845" cy="45554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1300">
                <a:solidFill>
                  <a:schemeClr val="tx1"/>
                </a:solidFill>
                <a:latin typeface="Nexa Light"/>
                <a:ea typeface="宋体" panose="02010600030101010101" pitchFamily="2" charset="-122"/>
              </a:defRPr>
            </a:lvl1pPr>
            <a:lvl2pPr marL="742950" indent="-285750" eaLnBrk="0" hangingPunct="0">
              <a:defRPr sz="1300">
                <a:solidFill>
                  <a:schemeClr val="tx1"/>
                </a:solidFill>
                <a:latin typeface="Nexa Light"/>
                <a:ea typeface="宋体" panose="02010600030101010101" pitchFamily="2" charset="-122"/>
              </a:defRPr>
            </a:lvl2pPr>
            <a:lvl3pPr marL="1143000" indent="-228600" eaLnBrk="0" hangingPunct="0">
              <a:defRPr sz="1300">
                <a:solidFill>
                  <a:schemeClr val="tx1"/>
                </a:solidFill>
                <a:latin typeface="Nexa Light"/>
                <a:ea typeface="宋体" panose="02010600030101010101" pitchFamily="2" charset="-122"/>
              </a:defRPr>
            </a:lvl3pPr>
            <a:lvl4pPr marL="1600200" indent="-228600" eaLnBrk="0" hangingPunct="0">
              <a:defRPr sz="1300">
                <a:solidFill>
                  <a:schemeClr val="tx1"/>
                </a:solidFill>
                <a:latin typeface="Nexa Light"/>
                <a:ea typeface="宋体" panose="02010600030101010101" pitchFamily="2" charset="-122"/>
              </a:defRPr>
            </a:lvl4pPr>
            <a:lvl5pPr marL="2057400" indent="-228600" eaLnBrk="0" hangingPunct="0">
              <a:defRPr sz="1300">
                <a:solidFill>
                  <a:schemeClr val="tx1"/>
                </a:solidFill>
                <a:latin typeface="Nexa Light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/>
                <a:ea typeface="宋体" panose="02010600030101010101" pitchFamily="2" charset="-122"/>
              </a:defRPr>
            </a:lvl9pPr>
          </a:lstStyle>
          <a:p>
            <a:pPr defTabSz="914400" eaLnBrk="1" hangingPunct="1"/>
            <a:r>
              <a:rPr lang="zh-CN" altLang="en-US" sz="36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在哈利波特的魔法世界中，最受欢迎的运动莫过于魁地奇比赛 </a:t>
            </a:r>
            <a:r>
              <a:rPr lang="en-US" altLang="zh-CN" sz="36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(</a:t>
            </a:r>
            <a:r>
              <a:rPr lang="en-US" altLang="zh-CN" sz="3600" dirty="0" err="1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Quidditch</a:t>
            </a:r>
            <a:r>
              <a:rPr lang="en-US" altLang="zh-CN" sz="36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)</a:t>
            </a:r>
            <a:r>
              <a:rPr lang="zh-CN" altLang="en-US" sz="36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。</a:t>
            </a:r>
            <a:endParaRPr lang="zh-CN" altLang="en-US" sz="3600" dirty="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defTabSz="914400" eaLnBrk="1" hangingPunct="1"/>
            <a:r>
              <a:rPr lang="zh-CN" altLang="en-US" sz="36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找球手</a:t>
            </a:r>
            <a:r>
              <a:rPr lang="en-US" altLang="zh-CN" sz="36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seeker</a:t>
            </a:r>
            <a:r>
              <a:rPr lang="zh-CN" altLang="en-US" sz="36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在比赛中起着极为重要的作用，他们负责抓取金色飞贼 </a:t>
            </a:r>
            <a:r>
              <a:rPr lang="en-US" altLang="zh-CN" sz="36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(the golden snitch)</a:t>
            </a:r>
            <a:r>
              <a:rPr lang="zh-CN" altLang="en-US" sz="36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，往往能使自己的球队反败为胜。</a:t>
            </a:r>
            <a:endParaRPr lang="zh-CN" altLang="en-US" sz="3600" dirty="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14343" name="Picture 4" descr="https://timgsa.baidu.com/timg?image&amp;quality=80&amp;size=b9999_10000&amp;sec=1513674940140&amp;di=3ca0649ddc64a627caab77f47c850e4e&amp;imgtype=0&amp;src=http%3A%2F%2Fcdn2.scratch.mit.edu%2Fget_image%2Fgallery%2F269841_200x130.png%3Fv%3D1384199481.75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184" y="1683524"/>
            <a:ext cx="5376333" cy="189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4" name="Picture 6" descr="https://timgsa.baidu.com/timg?image&amp;quality=80&amp;size=b9999_10000&amp;sec=1513675148168&amp;di=807956c649e5580d90d8813e002ae3c6&amp;imgtype=0&amp;src=http%3A%2F%2Fimg.mp.sohu.com%2Fupload%2F20170712%2Fa17979e05f14449a9a8aa248ab3d538b.png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033" y="4130071"/>
            <a:ext cx="4028017" cy="1900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38" name="Text Box 42"/>
          <p:cNvSpPr txBox="1">
            <a:spLocks noChangeArrowheads="1"/>
          </p:cNvSpPr>
          <p:nvPr/>
        </p:nvSpPr>
        <p:spPr bwMode="auto">
          <a:xfrm>
            <a:off x="4306802" y="380479"/>
            <a:ext cx="7419019" cy="748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300">
                <a:solidFill>
                  <a:schemeClr val="tx1"/>
                </a:solidFill>
                <a:latin typeface="Nexa Light"/>
                <a:ea typeface="宋体" panose="02010600030101010101" pitchFamily="2" charset="-122"/>
              </a:defRPr>
            </a:lvl1pPr>
            <a:lvl2pPr marL="742950" indent="-285750" eaLnBrk="0" hangingPunct="0">
              <a:defRPr sz="1300">
                <a:solidFill>
                  <a:schemeClr val="tx1"/>
                </a:solidFill>
                <a:latin typeface="Nexa Light"/>
                <a:ea typeface="宋体" panose="02010600030101010101" pitchFamily="2" charset="-122"/>
              </a:defRPr>
            </a:lvl2pPr>
            <a:lvl3pPr marL="1143000" indent="-228600" eaLnBrk="0" hangingPunct="0">
              <a:defRPr sz="1300">
                <a:solidFill>
                  <a:schemeClr val="tx1"/>
                </a:solidFill>
                <a:latin typeface="Nexa Light"/>
                <a:ea typeface="宋体" panose="02010600030101010101" pitchFamily="2" charset="-122"/>
              </a:defRPr>
            </a:lvl3pPr>
            <a:lvl4pPr marL="1600200" indent="-228600" eaLnBrk="0" hangingPunct="0">
              <a:defRPr sz="1300">
                <a:solidFill>
                  <a:schemeClr val="tx1"/>
                </a:solidFill>
                <a:latin typeface="Nexa Light"/>
                <a:ea typeface="宋体" panose="02010600030101010101" pitchFamily="2" charset="-122"/>
              </a:defRPr>
            </a:lvl4pPr>
            <a:lvl5pPr marL="2057400" indent="-228600" eaLnBrk="0" hangingPunct="0">
              <a:defRPr sz="1300">
                <a:solidFill>
                  <a:schemeClr val="tx1"/>
                </a:solidFill>
                <a:latin typeface="Nexa Light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/>
                <a:ea typeface="宋体" panose="02010600030101010101" pitchFamily="2" charset="-122"/>
              </a:defRPr>
            </a:lvl9pPr>
          </a:lstStyle>
          <a:p>
            <a:pPr defTabSz="914400" eaLnBrk="1" hangingPunct="1">
              <a:buFont typeface="Arial" panose="020B0604020202020204" pitchFamily="34" charset="0"/>
              <a:buNone/>
            </a:pPr>
            <a:r>
              <a:rPr lang="zh-CN" altLang="en-US" sz="4265" b="1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魁地奇比赛中的找球手</a:t>
            </a:r>
            <a:r>
              <a:rPr lang="en-US" altLang="zh-CN" sz="4265" b="1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seeker</a:t>
            </a:r>
            <a:endParaRPr lang="en-US" altLang="zh-CN" sz="4265" b="1" dirty="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10" name="文本框 9"/>
          <p:cNvSpPr txBox="1"/>
          <p:nvPr/>
        </p:nvSpPr>
        <p:spPr>
          <a:xfrm>
            <a:off x="975995" y="496570"/>
            <a:ext cx="7618730" cy="8915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>
                <a:latin typeface="Times New Roman" panose="02020603050405020304" charset="0"/>
                <a:cs typeface="Times New Roman" panose="02020603050405020304" charset="0"/>
              </a:rPr>
              <a:t>2. seek</a:t>
            </a:r>
            <a:endParaRPr lang="en-US" altLang="zh-CN" sz="3200" b="1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zh-CN" sz="2000" u="sng">
                <a:latin typeface="Cambria" panose="02040503050406030204" charset="0"/>
                <a:cs typeface="Cambria" panose="02040503050406030204" charset="0"/>
                <a:sym typeface="+mn-ea"/>
              </a:rPr>
              <a:t>L3:</a:t>
            </a:r>
            <a:r>
              <a:rPr lang="zh-CN" altLang="en-US" sz="2000" u="sng">
                <a:latin typeface="Cambria" panose="02040503050406030204" charset="0"/>
                <a:cs typeface="Cambria" panose="02040503050406030204" charset="0"/>
                <a:sym typeface="+mn-ea"/>
              </a:rPr>
              <a:t>：</a:t>
            </a:r>
            <a:r>
              <a:rPr lang="en-US" altLang="zh-CN" sz="2000" u="sng">
                <a:latin typeface="Cambria" panose="02040503050406030204" charset="0"/>
                <a:cs typeface="Cambria" panose="02040503050406030204" charset="0"/>
                <a:sym typeface="+mn-ea"/>
              </a:rPr>
              <a:t>when we </a:t>
            </a:r>
            <a:r>
              <a:rPr lang="en-US" altLang="zh-CN" sz="2000" b="1" u="sng">
                <a:solidFill>
                  <a:srgbClr val="C00000"/>
                </a:solidFill>
                <a:highlight>
                  <a:srgbClr val="FFFF00"/>
                </a:highlight>
                <a:latin typeface="Cambria" panose="02040503050406030204" charset="0"/>
                <a:cs typeface="Cambria" panose="02040503050406030204" charset="0"/>
                <a:sym typeface="+mn-ea"/>
              </a:rPr>
              <a:t>seek</a:t>
            </a:r>
            <a:r>
              <a:rPr lang="en-US" altLang="zh-CN" sz="2000" b="1" u="sng">
                <a:solidFill>
                  <a:srgbClr val="C00000"/>
                </a:solidFill>
                <a:latin typeface="Cambria" panose="02040503050406030204" charset="0"/>
                <a:cs typeface="Cambria" panose="02040503050406030204" charset="0"/>
                <a:sym typeface="+mn-ea"/>
              </a:rPr>
              <a:t> to be</a:t>
            </a:r>
            <a:r>
              <a:rPr lang="en-US" altLang="zh-CN" sz="2000" u="sng">
                <a:latin typeface="Cambria" panose="02040503050406030204" charset="0"/>
                <a:cs typeface="Cambria" panose="02040503050406030204" charset="0"/>
                <a:sym typeface="+mn-ea"/>
              </a:rPr>
              <a:t> alone</a:t>
            </a:r>
            <a:endParaRPr lang="en-US" altLang="zh-CN" sz="2000"/>
          </a:p>
        </p:txBody>
      </p:sp>
      <p:sp>
        <p:nvSpPr>
          <p:cNvPr id="16386" name="TextBox 2"/>
          <p:cNvSpPr txBox="1">
            <a:spLocks noChangeArrowheads="1"/>
          </p:cNvSpPr>
          <p:nvPr/>
        </p:nvSpPr>
        <p:spPr bwMode="auto">
          <a:xfrm>
            <a:off x="747818" y="5852329"/>
            <a:ext cx="9388203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300">
                <a:solidFill>
                  <a:schemeClr val="tx1"/>
                </a:solidFill>
                <a:latin typeface="Nexa Light"/>
                <a:ea typeface="宋体" panose="02010600030101010101" pitchFamily="2" charset="-122"/>
              </a:defRPr>
            </a:lvl1pPr>
            <a:lvl2pPr marL="742950" indent="-285750" eaLnBrk="0" hangingPunct="0">
              <a:defRPr sz="1300">
                <a:solidFill>
                  <a:schemeClr val="tx1"/>
                </a:solidFill>
                <a:latin typeface="Nexa Light"/>
                <a:ea typeface="宋体" panose="02010600030101010101" pitchFamily="2" charset="-122"/>
              </a:defRPr>
            </a:lvl2pPr>
            <a:lvl3pPr marL="1143000" indent="-228600" eaLnBrk="0" hangingPunct="0">
              <a:defRPr sz="1300">
                <a:solidFill>
                  <a:schemeClr val="tx1"/>
                </a:solidFill>
                <a:latin typeface="Nexa Light"/>
                <a:ea typeface="宋体" panose="02010600030101010101" pitchFamily="2" charset="-122"/>
              </a:defRPr>
            </a:lvl3pPr>
            <a:lvl4pPr marL="1600200" indent="-228600" eaLnBrk="0" hangingPunct="0">
              <a:defRPr sz="1300">
                <a:solidFill>
                  <a:schemeClr val="tx1"/>
                </a:solidFill>
                <a:latin typeface="Nexa Light"/>
                <a:ea typeface="宋体" panose="02010600030101010101" pitchFamily="2" charset="-122"/>
              </a:defRPr>
            </a:lvl4pPr>
            <a:lvl5pPr marL="2057400" indent="-228600" eaLnBrk="0" hangingPunct="0">
              <a:defRPr sz="1300">
                <a:solidFill>
                  <a:schemeClr val="tx1"/>
                </a:solidFill>
                <a:latin typeface="Nexa Light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/>
                <a:ea typeface="宋体" panose="02010600030101010101" pitchFamily="2" charset="-122"/>
              </a:defRPr>
            </a:lvl9pPr>
          </a:lstStyle>
          <a:p>
            <a:pPr defTabSz="914400" eaLnBrk="1" hangingPunct="1"/>
            <a:r>
              <a:rPr lang="en-US" altLang="zh-CN" sz="3200" b="1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seek (sought, sought) </a:t>
            </a:r>
            <a:r>
              <a:rPr lang="en-US" altLang="zh-CN" sz="3200" b="1" i="1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v</a:t>
            </a:r>
            <a:r>
              <a:rPr lang="en-US" altLang="zh-CN" sz="3200" b="1" i="1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n-US" altLang="zh-CN" sz="3200" b="1" dirty="0">
                <a:solidFill>
                  <a:schemeClr val="tx1"/>
                </a:solidFill>
                <a:latin typeface="宋体" panose="02010600030101010101" pitchFamily="2" charset="-122"/>
              </a:rPr>
              <a:t>[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</a:rPr>
              <a:t>正式用语或书面用语</a:t>
            </a:r>
            <a:r>
              <a:rPr lang="en-US" altLang="zh-CN" sz="3200" b="1" dirty="0">
                <a:solidFill>
                  <a:schemeClr val="tx1"/>
                </a:solidFill>
                <a:latin typeface="宋体" panose="02010600030101010101" pitchFamily="2" charset="-122"/>
              </a:rPr>
              <a:t>]</a:t>
            </a:r>
            <a:endParaRPr lang="en-US" altLang="zh-CN" sz="3200" b="1" dirty="0">
              <a:solidFill>
                <a:schemeClr val="tx1"/>
              </a:solidFill>
              <a:latin typeface="宋体" panose="02010600030101010101" pitchFamily="2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347383" y="496456"/>
            <a:ext cx="7194549" cy="583565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eaLnBrk="0" hangingPunct="0">
              <a:defRPr sz="1300">
                <a:solidFill>
                  <a:schemeClr val="tx1"/>
                </a:solidFill>
                <a:latin typeface="Nexa Light"/>
                <a:ea typeface="宋体" panose="02010600030101010101" pitchFamily="2" charset="-122"/>
              </a:defRPr>
            </a:lvl1pPr>
            <a:lvl2pPr marL="742950" indent="-285750" eaLnBrk="0" hangingPunct="0">
              <a:defRPr sz="1300">
                <a:solidFill>
                  <a:schemeClr val="tx1"/>
                </a:solidFill>
                <a:latin typeface="Nexa Light"/>
                <a:ea typeface="宋体" panose="02010600030101010101" pitchFamily="2" charset="-122"/>
              </a:defRPr>
            </a:lvl2pPr>
            <a:lvl3pPr marL="1143000" indent="-228600" eaLnBrk="0" hangingPunct="0">
              <a:defRPr sz="1300">
                <a:solidFill>
                  <a:schemeClr val="tx1"/>
                </a:solidFill>
                <a:latin typeface="Nexa Light"/>
                <a:ea typeface="宋体" panose="02010600030101010101" pitchFamily="2" charset="-122"/>
              </a:defRPr>
            </a:lvl3pPr>
            <a:lvl4pPr marL="1600200" indent="-228600" eaLnBrk="0" hangingPunct="0">
              <a:defRPr sz="1300">
                <a:solidFill>
                  <a:schemeClr val="tx1"/>
                </a:solidFill>
                <a:latin typeface="Nexa Light"/>
                <a:ea typeface="宋体" panose="02010600030101010101" pitchFamily="2" charset="-122"/>
              </a:defRPr>
            </a:lvl4pPr>
            <a:lvl5pPr marL="2057400" indent="-228600" eaLnBrk="0" hangingPunct="0">
              <a:defRPr sz="1300">
                <a:solidFill>
                  <a:schemeClr val="tx1"/>
                </a:solidFill>
                <a:latin typeface="Nexa Light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/>
                <a:ea typeface="宋体" panose="02010600030101010101" pitchFamily="2" charset="-122"/>
              </a:defRPr>
            </a:lvl9pPr>
          </a:lstStyle>
          <a:p>
            <a:pPr defTabSz="914400" eaLnBrk="1" hangingPunct="1"/>
            <a:r>
              <a:rPr lang="en-US" altLang="zh-CN" sz="3200" b="1" dirty="0">
                <a:solidFill>
                  <a:schemeClr val="tx1"/>
                </a:solidFill>
                <a:latin typeface="+mn-lt"/>
                <a:ea typeface="华康少女文字W5(P)"/>
                <a:cs typeface="+mn-lt"/>
                <a:sym typeface="Wingdings 2" panose="05020102010507070707" pitchFamily="18" charset="2"/>
              </a:rPr>
              <a:t> </a:t>
            </a:r>
            <a:r>
              <a:rPr lang="en-US" altLang="zh-CN" sz="2800" b="1" i="1" dirty="0" err="1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vt</a:t>
            </a:r>
            <a:r>
              <a:rPr lang="en-US" altLang="zh-CN" sz="2800" b="1" i="1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&amp; vi </a:t>
            </a: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寻找</a:t>
            </a:r>
            <a:r>
              <a:rPr lang="zh-CN" altLang="en-US" sz="2800" b="1" dirty="0">
                <a:solidFill>
                  <a:schemeClr val="tx1"/>
                </a:solidFill>
                <a:latin typeface="+mn-lt"/>
                <a:ea typeface="微软雅黑" panose="020B0503020204020204" charset="-122"/>
                <a:cs typeface="+mn-lt"/>
              </a:rPr>
              <a:t> </a:t>
            </a:r>
            <a:r>
              <a:rPr lang="en-US" altLang="zh-CN" sz="2800" b="1" dirty="0">
                <a:solidFill>
                  <a:schemeClr val="tx1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to </a:t>
            </a:r>
            <a:r>
              <a:rPr lang="en-US" altLang="zh-CN" sz="2800" b="1" dirty="0" err="1">
                <a:solidFill>
                  <a:schemeClr val="tx1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look for</a:t>
            </a:r>
            <a:r>
              <a:rPr lang="en-US" altLang="zh-CN" sz="2800" b="1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 </a:t>
            </a:r>
            <a:r>
              <a:rPr lang="en-US" altLang="zh-CN" sz="2800" b="1" dirty="0" err="1">
                <a:solidFill>
                  <a:schemeClr val="tx1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sb</a:t>
            </a:r>
            <a:r>
              <a:rPr lang="en-US" altLang="zh-CN" sz="2800" b="1" dirty="0">
                <a:solidFill>
                  <a:schemeClr val="tx1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 / </a:t>
            </a:r>
            <a:r>
              <a:rPr lang="en-US" altLang="zh-CN" sz="2800" b="1" dirty="0" err="1">
                <a:solidFill>
                  <a:schemeClr val="tx1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sth</a:t>
            </a:r>
            <a:r>
              <a:rPr lang="zh-CN" altLang="en-US" sz="2800" b="1" dirty="0">
                <a:solidFill>
                  <a:schemeClr val="tx1"/>
                </a:solidFill>
                <a:latin typeface="Arial" panose="020B0604020202020204" pitchFamily="34" charset="0"/>
                <a:ea typeface="华康少女文字W5(P)"/>
                <a:cs typeface="华康少女文字W5(P)"/>
              </a:rPr>
              <a:t>：</a:t>
            </a:r>
            <a:endParaRPr lang="zh-CN" altLang="en-US" sz="2800" b="1" dirty="0">
              <a:solidFill>
                <a:schemeClr val="tx1"/>
              </a:solidFill>
              <a:latin typeface="Arial" panose="020B0604020202020204" pitchFamily="34" charset="0"/>
              <a:ea typeface="华康少女文字W5(P)"/>
              <a:cs typeface="华康少女文字W5(P)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73877" y="2699673"/>
            <a:ext cx="10827097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tx1"/>
                </a:solidFill>
                <a:latin typeface="Times New Roman" panose="02020603050405020304" charset="0"/>
                <a:ea typeface="华康少女文字W5(P)"/>
                <a:cs typeface="Times New Roman" panose="02020603050405020304" charset="0"/>
                <a:sym typeface="+mn-ea"/>
              </a:rPr>
              <a:t>They </a:t>
            </a:r>
            <a:r>
              <a:rPr lang="en-US" altLang="zh-CN" sz="3200" b="1" dirty="0">
                <a:solidFill>
                  <a:srgbClr val="C00000"/>
                </a:solidFill>
                <a:latin typeface="Times New Roman" panose="02020603050405020304" charset="0"/>
                <a:ea typeface="华康少女文字W5(P)"/>
                <a:cs typeface="Times New Roman" panose="02020603050405020304" charset="0"/>
                <a:sym typeface="+mn-ea"/>
              </a:rPr>
              <a:t>sought for</a:t>
            </a:r>
            <a:r>
              <a:rPr lang="en-US" altLang="zh-CN" sz="3200" dirty="0">
                <a:solidFill>
                  <a:schemeClr val="tx1"/>
                </a:solidFill>
                <a:latin typeface="Times New Roman" panose="02020603050405020304" charset="0"/>
                <a:ea typeface="华康少女文字W5(P)"/>
                <a:cs typeface="Times New Roman" panose="02020603050405020304" charset="0"/>
                <a:sym typeface="+mn-ea"/>
              </a:rPr>
              <a:t> a place to shelter from the rain, but in vain. </a:t>
            </a:r>
            <a:endParaRPr lang="en-US" altLang="zh-CN" sz="3200" dirty="0">
              <a:solidFill>
                <a:schemeClr val="tx1"/>
              </a:solidFill>
              <a:latin typeface="Times New Roman" panose="02020603050405020304" charset="0"/>
              <a:ea typeface="华康少女文字W5(P)"/>
              <a:cs typeface="Times New Roman" panose="02020603050405020304" charset="0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75782" y="1675514"/>
            <a:ext cx="5920246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eaLnBrk="1" hangingPunct="1"/>
            <a:r>
              <a:rPr lang="en-US" altLang="zh-CN" sz="3200" dirty="0">
                <a:solidFill>
                  <a:schemeClr val="tx1"/>
                </a:solidFill>
                <a:latin typeface="Times New Roman" panose="02020603050405020304" charset="0"/>
                <a:ea typeface="华康少女文字W5(P)"/>
                <a:cs typeface="Times New Roman" panose="02020603050405020304" charset="0"/>
                <a:sym typeface="+mn-ea"/>
              </a:rPr>
              <a:t>seek jobs / work / employment </a:t>
            </a:r>
            <a:endParaRPr lang="en-US" altLang="zh-CN" sz="3200" dirty="0">
              <a:solidFill>
                <a:schemeClr val="tx1"/>
              </a:solidFill>
              <a:latin typeface="Times New Roman" panose="02020603050405020304" charset="0"/>
              <a:ea typeface="华康少女文字W5(P)"/>
              <a:cs typeface="Times New Roman" panose="02020603050405020304" charset="0"/>
              <a:sym typeface="+mn-ea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848"/>
          <a:stretch>
            <a:fillRect/>
          </a:stretch>
        </p:blipFill>
        <p:spPr>
          <a:xfrm>
            <a:off x="6163945" y="1080135"/>
            <a:ext cx="2265045" cy="166433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4725" y="1080135"/>
            <a:ext cx="2489835" cy="170497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066165" y="3390265"/>
            <a:ext cx="7437755" cy="18630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20000"/>
              </a:lnSpc>
            </a:pPr>
            <a:r>
              <a:rPr lang="en-US" altLang="zh-CN" sz="3200">
                <a:solidFill>
                  <a:schemeClr val="tx1"/>
                </a:solidFill>
                <a:latin typeface="Times New Roman" panose="02020603050405020304" charset="0"/>
                <a:ea typeface="华文中宋" panose="02010600040101010101" pitchFamily="2" charset="-122"/>
                <a:cs typeface="Times New Roman" panose="02020603050405020304" charset="0"/>
                <a:sym typeface="+mn-ea"/>
              </a:rPr>
              <a:t>seek to do sth. </a:t>
            </a:r>
            <a:r>
              <a:rPr lang="en-US" altLang="zh-CN" sz="3200" b="1">
                <a:solidFill>
                  <a:srgbClr val="FF0000"/>
                </a:solidFill>
                <a:latin typeface="Times New Roman" panose="02020603050405020304" charset="0"/>
                <a:ea typeface="华文中宋" panose="02010600040101010101" pitchFamily="2" charset="-122"/>
                <a:cs typeface="Times New Roman" panose="02020603050405020304" charset="0"/>
                <a:sym typeface="+mn-ea"/>
              </a:rPr>
              <a:t> </a:t>
            </a:r>
            <a:r>
              <a:rPr lang="zh-CN" altLang="en-US" sz="2400">
                <a:solidFill>
                  <a:srgbClr val="000000"/>
                </a:solidFill>
                <a:latin typeface="Times New Roman" panose="02020603050405020304" charset="0"/>
                <a:ea typeface="华文中宋" panose="02010600040101010101" pitchFamily="2" charset="-122"/>
                <a:cs typeface="Times New Roman" panose="02020603050405020304" charset="0"/>
                <a:sym typeface="+mn-ea"/>
              </a:rPr>
              <a:t>试图做某事</a:t>
            </a:r>
            <a:endParaRPr lang="en-US" altLang="zh-CN" sz="3200">
              <a:solidFill>
                <a:srgbClr val="000000"/>
              </a:solidFill>
              <a:latin typeface="Times New Roman" panose="02020603050405020304" charset="0"/>
              <a:ea typeface="华文中宋" panose="02010600040101010101" pitchFamily="2" charset="-122"/>
              <a:cs typeface="Times New Roman" panose="02020603050405020304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3200">
                <a:solidFill>
                  <a:schemeClr val="tx1"/>
                </a:solidFill>
                <a:latin typeface="Times New Roman" panose="02020603050405020304" charset="0"/>
                <a:ea typeface="华文中宋" panose="02010600040101010101" pitchFamily="2" charset="-122"/>
                <a:cs typeface="Times New Roman" panose="02020603050405020304" charset="0"/>
                <a:sym typeface="+mn-ea"/>
              </a:rPr>
              <a:t>seek sth. from sb. </a:t>
            </a:r>
            <a:r>
              <a:rPr lang="en-US" altLang="zh-CN" sz="3200" b="1">
                <a:solidFill>
                  <a:srgbClr val="FF0000"/>
                </a:solidFill>
                <a:latin typeface="Times New Roman" panose="02020603050405020304" charset="0"/>
                <a:ea typeface="华文中宋" panose="02010600040101010101" pitchFamily="2" charset="-122"/>
                <a:cs typeface="Times New Roman" panose="02020603050405020304" charset="0"/>
                <a:sym typeface="+mn-ea"/>
              </a:rPr>
              <a:t> </a:t>
            </a:r>
            <a:r>
              <a:rPr lang="zh-CN" altLang="en-US" sz="2400">
                <a:solidFill>
                  <a:srgbClr val="000000"/>
                </a:solidFill>
                <a:latin typeface="Times New Roman" panose="02020603050405020304" charset="0"/>
                <a:ea typeface="华文中宋" panose="02010600040101010101" pitchFamily="2" charset="-122"/>
                <a:cs typeface="Times New Roman" panose="02020603050405020304" charset="0"/>
                <a:sym typeface="+mn-ea"/>
              </a:rPr>
              <a:t>向某人请求</a:t>
            </a:r>
            <a:r>
              <a:rPr lang="en-US" altLang="zh-CN" sz="2400">
                <a:solidFill>
                  <a:srgbClr val="000000"/>
                </a:solidFill>
                <a:latin typeface="Times New Roman" panose="02020603050405020304" charset="0"/>
                <a:ea typeface="华文中宋" panose="02010600040101010101" pitchFamily="2" charset="-122"/>
                <a:cs typeface="Times New Roman" panose="02020603050405020304" charset="0"/>
                <a:sym typeface="+mn-ea"/>
              </a:rPr>
              <a:t>/</a:t>
            </a:r>
            <a:r>
              <a:rPr lang="zh-CN" altLang="en-US" sz="2400">
                <a:solidFill>
                  <a:srgbClr val="000000"/>
                </a:solidFill>
                <a:latin typeface="Times New Roman" panose="02020603050405020304" charset="0"/>
                <a:ea typeface="华文中宋" panose="02010600040101010101" pitchFamily="2" charset="-122"/>
                <a:cs typeface="Times New Roman" panose="02020603050405020304" charset="0"/>
                <a:sym typeface="+mn-ea"/>
              </a:rPr>
              <a:t>寻求某物</a:t>
            </a:r>
            <a:endParaRPr lang="en-US" altLang="zh-CN" sz="3200" b="1">
              <a:solidFill>
                <a:srgbClr val="000000"/>
              </a:solidFill>
              <a:latin typeface="Times New Roman" panose="02020603050405020304" charset="0"/>
              <a:ea typeface="华文中宋" panose="02010600040101010101" pitchFamily="2" charset="-122"/>
              <a:cs typeface="Times New Roman" panose="02020603050405020304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3200" b="1">
                <a:solidFill>
                  <a:srgbClr val="000000"/>
                </a:solidFill>
                <a:latin typeface="Times New Roman" panose="02020603050405020304" charset="0"/>
                <a:ea typeface="华文中宋" panose="02010600040101010101" pitchFamily="2" charset="-122"/>
                <a:cs typeface="Times New Roman" panose="02020603050405020304" charset="0"/>
                <a:sym typeface="+mn-ea"/>
              </a:rPr>
              <a:t> </a:t>
            </a:r>
            <a:endParaRPr lang="zh-CN" altLang="en-US" sz="3200" b="1">
              <a:solidFill>
                <a:srgbClr val="000000"/>
              </a:solidFill>
              <a:latin typeface="Times New Roman" panose="02020603050405020304" charset="0"/>
              <a:ea typeface="华文中宋" panose="02010600040101010101" pitchFamily="2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006600" y="2376170"/>
            <a:ext cx="254825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solidFill>
                  <a:srgbClr val="000000"/>
                </a:solidFill>
                <a:latin typeface="Times New Roman" panose="02020603050405020304" charset="0"/>
                <a:ea typeface="华文中宋" panose="02010600040101010101" pitchFamily="2" charset="-122"/>
                <a:cs typeface="Times New Roman" panose="02020603050405020304" charset="0"/>
                <a:sym typeface="+mn-ea"/>
              </a:rPr>
              <a:t>寻找</a:t>
            </a:r>
            <a:r>
              <a:rPr lang="en-US" altLang="zh-CN" sz="2800">
                <a:solidFill>
                  <a:srgbClr val="000000"/>
                </a:solidFill>
                <a:latin typeface="Times New Roman" panose="02020603050405020304" charset="0"/>
                <a:ea typeface="华文中宋" panose="02010600040101010101" pitchFamily="2" charset="-122"/>
                <a:cs typeface="Times New Roman" panose="02020603050405020304" charset="0"/>
                <a:sym typeface="+mn-ea"/>
              </a:rPr>
              <a:t>/</a:t>
            </a:r>
            <a:r>
              <a:rPr lang="zh-CN" altLang="en-US" sz="2800">
                <a:solidFill>
                  <a:srgbClr val="000000"/>
                </a:solidFill>
                <a:latin typeface="Times New Roman" panose="02020603050405020304" charset="0"/>
                <a:ea typeface="华文中宋" panose="02010600040101010101" pitchFamily="2" charset="-122"/>
                <a:cs typeface="Times New Roman" panose="02020603050405020304" charset="0"/>
                <a:sym typeface="+mn-ea"/>
              </a:rPr>
              <a:t>寻求</a:t>
            </a:r>
            <a:r>
              <a:rPr lang="en-US" altLang="zh-CN" sz="2800">
                <a:solidFill>
                  <a:srgbClr val="000000"/>
                </a:solidFill>
                <a:latin typeface="Times New Roman" panose="02020603050405020304" charset="0"/>
                <a:ea typeface="华文中宋" panose="02010600040101010101" pitchFamily="2" charset="-122"/>
                <a:cs typeface="Times New Roman" panose="02020603050405020304" charset="0"/>
                <a:sym typeface="+mn-ea"/>
              </a:rPr>
              <a:t>……</a:t>
            </a:r>
            <a:endParaRPr lang="zh-CN" altLang="en-US" sz="2800"/>
          </a:p>
        </p:txBody>
      </p:sp>
      <p:sp>
        <p:nvSpPr>
          <p:cNvPr id="7" name="文本框 6"/>
          <p:cNvSpPr txBox="1"/>
          <p:nvPr/>
        </p:nvSpPr>
        <p:spPr>
          <a:xfrm>
            <a:off x="1123950" y="4739005"/>
            <a:ext cx="609600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3200" dirty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play hide-and-seek </a:t>
            </a:r>
            <a:r>
              <a:rPr lang="zh-CN" altLang="en-US" sz="2400" dirty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玩捉迷藏</a:t>
            </a:r>
            <a:endParaRPr lang="zh-CN" altLang="en-US" sz="2400" dirty="0">
              <a:solidFill>
                <a:schemeClr val="tx1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</p:txBody>
      </p:sp>
      <p:pic>
        <p:nvPicPr>
          <p:cNvPr id="17" name="Picture 2" descr="https://timgsa.baidu.com/timg?image&amp;quality=80&amp;size=b9999_10000&amp;sec=1513742691089&amp;di=9465bcbd6fa7787c793a2582e1b274c8&amp;imgtype=0&amp;src=http%3A%2F%2Fi1.itc.cn%2F20130718%2F923_822362a8_4f77_28b0_84e9_61644028c1a4_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2905" y="3723005"/>
            <a:ext cx="2797810" cy="19500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矩形 27"/>
          <p:cNvSpPr/>
          <p:nvPr/>
        </p:nvSpPr>
        <p:spPr>
          <a:xfrm>
            <a:off x="975995" y="1764665"/>
            <a:ext cx="5120005" cy="405765"/>
          </a:xfrm>
          <a:prstGeom prst="rect">
            <a:avLst/>
          </a:prstGeom>
          <a:solidFill>
            <a:srgbClr val="245359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776095" y="2385695"/>
            <a:ext cx="2552065" cy="405765"/>
          </a:xfrm>
          <a:prstGeom prst="rect">
            <a:avLst/>
          </a:prstGeom>
          <a:solidFill>
            <a:srgbClr val="245359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066165" y="3562350"/>
            <a:ext cx="2552065" cy="405765"/>
          </a:xfrm>
          <a:prstGeom prst="rect">
            <a:avLst/>
          </a:prstGeom>
          <a:solidFill>
            <a:srgbClr val="245359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1066165" y="4172585"/>
            <a:ext cx="2896235" cy="405765"/>
          </a:xfrm>
          <a:prstGeom prst="rect">
            <a:avLst/>
          </a:prstGeom>
          <a:solidFill>
            <a:srgbClr val="245359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4375785" y="4847590"/>
            <a:ext cx="1529715" cy="405765"/>
          </a:xfrm>
          <a:prstGeom prst="rect">
            <a:avLst/>
          </a:prstGeom>
          <a:solidFill>
            <a:srgbClr val="245359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1776095" y="5959475"/>
            <a:ext cx="2552700" cy="405765"/>
          </a:xfrm>
          <a:prstGeom prst="rect">
            <a:avLst/>
          </a:prstGeom>
          <a:solidFill>
            <a:srgbClr val="245359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9" grpId="0" animBg="1"/>
      <p:bldP spid="11" grpId="0" animBg="1"/>
      <p:bldP spid="12" grpId="0" animBg="1"/>
      <p:bldP spid="13" grpId="0" animBg="1"/>
      <p:bldP spid="15" grpId="0" animBg="1"/>
      <p:bldP spid="28" grpId="1" animBg="1"/>
      <p:bldP spid="9" grpId="1" animBg="1"/>
      <p:bldP spid="11" grpId="1" animBg="1"/>
      <p:bldP spid="12" grpId="1" animBg="1"/>
      <p:bldP spid="13" grpId="1" animBg="1"/>
      <p:bldP spid="15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10" name="文本框 9"/>
          <p:cNvSpPr txBox="1"/>
          <p:nvPr/>
        </p:nvSpPr>
        <p:spPr>
          <a:xfrm>
            <a:off x="975995" y="496570"/>
            <a:ext cx="9283065" cy="8915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>
                <a:latin typeface="Times New Roman" panose="02020603050405020304" charset="0"/>
                <a:cs typeface="Times New Roman" panose="02020603050405020304" charset="0"/>
              </a:rPr>
              <a:t>3. escape</a:t>
            </a:r>
            <a:endParaRPr lang="en-US" altLang="zh-CN" sz="3200" b="1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zh-CN" sz="2000">
                <a:latin typeface="Cambria" panose="02040503050406030204" charset="0"/>
                <a:cs typeface="Cambria" panose="02040503050406030204" charset="0"/>
                <a:sym typeface="+mn-ea"/>
              </a:rPr>
              <a:t>L4</a:t>
            </a:r>
            <a:r>
              <a:rPr lang="zh-CN" altLang="en-US" sz="2000">
                <a:latin typeface="Cambria" panose="02040503050406030204" charset="0"/>
                <a:cs typeface="Cambria" panose="02040503050406030204" charset="0"/>
                <a:sym typeface="+mn-ea"/>
              </a:rPr>
              <a:t>：</a:t>
            </a:r>
            <a:r>
              <a:rPr lang="en-US" altLang="zh-CN" sz="2000">
                <a:latin typeface="Cambria" panose="02040503050406030204" charset="0"/>
                <a:cs typeface="Cambria" panose="02040503050406030204" charset="0"/>
                <a:sym typeface="+mn-ea"/>
              </a:rPr>
              <a:t>we must be careful </a:t>
            </a:r>
            <a:r>
              <a:rPr lang="en-US" altLang="zh-CN" sz="2000" u="sng">
                <a:latin typeface="Cambria" panose="02040503050406030204" charset="0"/>
                <a:cs typeface="Cambria" panose="02040503050406030204" charset="0"/>
                <a:sym typeface="+mn-ea"/>
              </a:rPr>
              <a:t>that we do not always </a:t>
            </a:r>
            <a:r>
              <a:rPr lang="en-US" altLang="zh-CN" sz="2000" b="1" u="sng">
                <a:solidFill>
                  <a:srgbClr val="C00000"/>
                </a:solidFill>
                <a:highlight>
                  <a:srgbClr val="FFFF00"/>
                </a:highlight>
                <a:latin typeface="Cambria" panose="02040503050406030204" charset="0"/>
                <a:cs typeface="Cambria" panose="02040503050406030204" charset="0"/>
                <a:sym typeface="+mn-ea"/>
              </a:rPr>
              <a:t>escape </a:t>
            </a:r>
            <a:r>
              <a:rPr lang="en-US" altLang="zh-CN" sz="2000" b="1" u="sng">
                <a:solidFill>
                  <a:srgbClr val="C00000"/>
                </a:solidFill>
                <a:latin typeface="Cambria" panose="02040503050406030204" charset="0"/>
                <a:cs typeface="Cambria" panose="02040503050406030204" charset="0"/>
                <a:sym typeface="+mn-ea"/>
              </a:rPr>
              <a:t>into</a:t>
            </a:r>
            <a:r>
              <a:rPr lang="en-US" altLang="zh-CN" sz="2000" u="sng">
                <a:latin typeface="Cambria" panose="02040503050406030204" charset="0"/>
                <a:cs typeface="Cambria" panose="02040503050406030204" charset="0"/>
                <a:sym typeface="+mn-ea"/>
              </a:rPr>
              <a:t> our own world</a:t>
            </a:r>
            <a:endParaRPr lang="en-US" altLang="zh-CN" sz="200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9717" y="4004947"/>
            <a:ext cx="4318635" cy="24022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 descr="Room-Escap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6851" y="3940180"/>
            <a:ext cx="4073525" cy="246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>
          <a:xfrm>
            <a:off x="513080" y="1387903"/>
            <a:ext cx="11165840" cy="2552065"/>
          </a:xfrm>
          <a:prstGeom prst="rect">
            <a:avLst/>
          </a:prstGeom>
        </p:spPr>
        <p:txBody>
          <a:bodyPr wrap="square" lIns="91432" tIns="45718" rIns="91432" bIns="45718">
            <a:spAutoFit/>
          </a:bodyPr>
          <a:p>
            <a:pPr algn="just" defTabSz="914400" fontAlgn="base">
              <a:spcBef>
                <a:spcPct val="0"/>
              </a:spcBef>
              <a:spcAft>
                <a:spcPct val="0"/>
              </a:spcAft>
            </a:pPr>
            <a:r>
              <a:rPr lang="zh-CN" altLang="zh-CN" sz="3200" dirty="0">
                <a:solidFill>
                  <a:schemeClr val="tx1"/>
                </a:solidFill>
                <a:ea typeface="宋体" panose="02010600030101010101" pitchFamily="2" charset="-122"/>
              </a:rPr>
              <a:t>你玩过密室脱逃</a:t>
            </a:r>
            <a:r>
              <a:rPr lang="en-US" altLang="zh-CN" sz="3200" dirty="0">
                <a:solidFill>
                  <a:schemeClr val="tx1"/>
                </a:solidFill>
                <a:ea typeface="宋体" panose="02010600030101010101" pitchFamily="2" charset="-122"/>
              </a:rPr>
              <a:t> </a:t>
            </a:r>
            <a:r>
              <a:rPr lang="en-US" altLang="zh-CN" sz="3200" dirty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(</a:t>
            </a:r>
            <a:r>
              <a:rPr lang="en-US" altLang="zh-CN" sz="3200" b="1" dirty="0">
                <a:solidFill>
                  <a:srgbClr val="C0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Room Escape</a:t>
            </a:r>
            <a:r>
              <a:rPr lang="en-US" altLang="zh-CN" sz="3200" dirty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) </a:t>
            </a:r>
            <a:r>
              <a:rPr lang="zh-CN" altLang="zh-CN" sz="3200" dirty="0">
                <a:solidFill>
                  <a:schemeClr val="tx1"/>
                </a:solidFill>
                <a:ea typeface="宋体" panose="02010600030101010101" pitchFamily="2" charset="-122"/>
              </a:rPr>
              <a:t>吗？试想一下自己被困在一间门被锁上的房间</a:t>
            </a:r>
            <a:r>
              <a:rPr lang="zh-CN" altLang="en-US" sz="3200" dirty="0">
                <a:solidFill>
                  <a:schemeClr val="tx1"/>
                </a:solidFill>
                <a:ea typeface="宋体" panose="02010600030101010101" pitchFamily="2" charset="-122"/>
              </a:rPr>
              <a:t>里</a:t>
            </a:r>
            <a:r>
              <a:rPr lang="zh-CN" altLang="zh-CN" sz="3200" dirty="0">
                <a:solidFill>
                  <a:schemeClr val="tx1"/>
                </a:solidFill>
                <a:ea typeface="宋体" panose="02010600030101010101" pitchFamily="2" charset="-122"/>
              </a:rPr>
              <a:t>，在规定的时间内，必须依靠各种细节进行推理，再加上各种道具的配合才能把里面的每一扇门都打开，最终实现“逃”出去。是不是很有意思？这个游戏也恰恰说明了“</a:t>
            </a:r>
            <a:r>
              <a:rPr lang="en-US" altLang="zh-CN" sz="3200" dirty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escape</a:t>
            </a:r>
            <a:r>
              <a:rPr lang="zh-CN" altLang="zh-CN" sz="3200" dirty="0">
                <a:solidFill>
                  <a:schemeClr val="tx1"/>
                </a:solidFill>
                <a:ea typeface="宋体" panose="02010600030101010101" pitchFamily="2" charset="-122"/>
              </a:rPr>
              <a:t>”这个词最核心的意义</a:t>
            </a:r>
            <a:r>
              <a:rPr lang="zh-CN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：</a:t>
            </a:r>
            <a:r>
              <a:rPr lang="en-US" altLang="zh-CN" sz="3200" b="1" dirty="0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zh-CN" altLang="zh-CN" sz="3200" b="1" dirty="0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从……</a:t>
            </a:r>
            <a:r>
              <a:rPr lang="en-US" altLang="zh-CN" sz="3200" b="1" dirty="0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) </a:t>
            </a:r>
            <a:r>
              <a:rPr lang="zh-CN" altLang="zh-CN" sz="3200" b="1" dirty="0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逃走</a:t>
            </a:r>
            <a:r>
              <a:rPr lang="zh-CN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endParaRPr lang="zh-CN" altLang="zh-CN" sz="32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10" name="文本框 9"/>
          <p:cNvSpPr txBox="1"/>
          <p:nvPr/>
        </p:nvSpPr>
        <p:spPr>
          <a:xfrm>
            <a:off x="975995" y="496570"/>
            <a:ext cx="9283065" cy="8915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>
                <a:latin typeface="Times New Roman" panose="02020603050405020304" charset="0"/>
                <a:cs typeface="Times New Roman" panose="02020603050405020304" charset="0"/>
              </a:rPr>
              <a:t>3. escape</a:t>
            </a:r>
            <a:endParaRPr lang="en-US" altLang="zh-CN" sz="3200" b="1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zh-CN" sz="2000">
                <a:latin typeface="Cambria" panose="02040503050406030204" charset="0"/>
                <a:cs typeface="Cambria" panose="02040503050406030204" charset="0"/>
                <a:sym typeface="+mn-ea"/>
              </a:rPr>
              <a:t>L4</a:t>
            </a:r>
            <a:r>
              <a:rPr lang="zh-CN" altLang="en-US" sz="2000">
                <a:latin typeface="Cambria" panose="02040503050406030204" charset="0"/>
                <a:cs typeface="Cambria" panose="02040503050406030204" charset="0"/>
                <a:sym typeface="+mn-ea"/>
              </a:rPr>
              <a:t>：</a:t>
            </a:r>
            <a:r>
              <a:rPr lang="en-US" altLang="zh-CN" sz="2000">
                <a:latin typeface="Cambria" panose="02040503050406030204" charset="0"/>
                <a:cs typeface="Cambria" panose="02040503050406030204" charset="0"/>
                <a:sym typeface="+mn-ea"/>
              </a:rPr>
              <a:t>we must be careful </a:t>
            </a:r>
            <a:r>
              <a:rPr lang="en-US" altLang="zh-CN" sz="2000" u="sng">
                <a:latin typeface="Cambria" panose="02040503050406030204" charset="0"/>
                <a:cs typeface="Cambria" panose="02040503050406030204" charset="0"/>
                <a:sym typeface="+mn-ea"/>
              </a:rPr>
              <a:t>that we do not always </a:t>
            </a:r>
            <a:r>
              <a:rPr lang="en-US" altLang="zh-CN" sz="2000" b="1" u="sng">
                <a:solidFill>
                  <a:srgbClr val="C00000"/>
                </a:solidFill>
                <a:highlight>
                  <a:srgbClr val="FFFF00"/>
                </a:highlight>
                <a:latin typeface="Cambria" panose="02040503050406030204" charset="0"/>
                <a:cs typeface="Cambria" panose="02040503050406030204" charset="0"/>
                <a:sym typeface="+mn-ea"/>
              </a:rPr>
              <a:t>escape </a:t>
            </a:r>
            <a:r>
              <a:rPr lang="en-US" altLang="zh-CN" sz="2000" b="1" u="sng">
                <a:solidFill>
                  <a:srgbClr val="C00000"/>
                </a:solidFill>
                <a:latin typeface="Cambria" panose="02040503050406030204" charset="0"/>
                <a:cs typeface="Cambria" panose="02040503050406030204" charset="0"/>
                <a:sym typeface="+mn-ea"/>
              </a:rPr>
              <a:t>into</a:t>
            </a:r>
            <a:r>
              <a:rPr lang="en-US" altLang="zh-CN" sz="2000" u="sng">
                <a:latin typeface="Cambria" panose="02040503050406030204" charset="0"/>
                <a:cs typeface="Cambria" panose="02040503050406030204" charset="0"/>
                <a:sym typeface="+mn-ea"/>
              </a:rPr>
              <a:t> our own world</a:t>
            </a:r>
            <a:endParaRPr lang="en-US" altLang="zh-CN" sz="2000"/>
          </a:p>
        </p:txBody>
      </p:sp>
      <p:sp>
        <p:nvSpPr>
          <p:cNvPr id="8" name="矩形 7"/>
          <p:cNvSpPr/>
          <p:nvPr/>
        </p:nvSpPr>
        <p:spPr>
          <a:xfrm>
            <a:off x="779054" y="1332239"/>
            <a:ext cx="6724902" cy="646327"/>
          </a:xfrm>
          <a:prstGeom prst="rect">
            <a:avLst/>
          </a:prstGeom>
        </p:spPr>
        <p:txBody>
          <a:bodyPr wrap="none" lIns="91432" tIns="45718" rIns="91432" bIns="45718">
            <a:spAutoFit/>
          </a:bodyPr>
          <a:p>
            <a:pPr defTabSz="914400"/>
            <a:r>
              <a:rPr lang="en-US" altLang="zh-CN" sz="3600" dirty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escape</a:t>
            </a:r>
            <a:r>
              <a:rPr lang="zh-CN" altLang="en-US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的</a:t>
            </a:r>
            <a:r>
              <a:rPr lang="en-US" altLang="zh-CN" sz="36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基本义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: </a:t>
            </a:r>
            <a:r>
              <a:rPr lang="en-US" altLang="zh-CN" sz="36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(从……) </a:t>
            </a:r>
            <a:r>
              <a:rPr lang="en-US" altLang="zh-CN" sz="3600" b="1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逃走</a:t>
            </a:r>
            <a:endParaRPr lang="en-US" altLang="zh-CN" sz="3600" b="1" dirty="0" err="1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65760" y="1978733"/>
            <a:ext cx="11541759" cy="4398645"/>
          </a:xfrm>
          <a:prstGeom prst="rect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prstDash val="lgDash"/>
          </a:ln>
        </p:spPr>
        <p:txBody>
          <a:bodyPr wrap="square" lIns="91432" tIns="45718" rIns="91432" bIns="45718">
            <a:spAutoFit/>
          </a:bodyPr>
          <a:p>
            <a:pPr defTabSz="914400"/>
            <a:r>
              <a:rPr lang="en-US" altLang="zh-CN" sz="2800" dirty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escape</a:t>
            </a:r>
            <a:r>
              <a:rPr lang="zh-CN" altLang="en-US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（逃脱）：</a:t>
            </a:r>
            <a:r>
              <a:rPr lang="zh-CN" altLang="en-US" sz="2800" b="1" dirty="0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脱掉身上的斗篷得以逃脱</a:t>
            </a:r>
            <a:r>
              <a:rPr lang="zh-CN" altLang="en-US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。</a:t>
            </a:r>
            <a:endParaRPr lang="en-US" altLang="zh-CN" sz="28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defTabSz="914400"/>
            <a:r>
              <a:rPr lang="zh-CN" altLang="en-US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在古代欧洲的战场上，被击败的战士为了保命，往往会使出“金蝉脱壳”的招数，在被敌人抓住斗篷时脱掉斗篷而摆脱敌人，或在被敌人追赶时主动脱掉斗篷，趁敌人去捡斗篷时赶紧逃掉。因为在古代，一件斗篷算是不菲的财产，有钱人才穿得起。</a:t>
            </a:r>
            <a:endParaRPr lang="en-US" altLang="zh-CN" sz="2800" dirty="0">
              <a:solidFill>
                <a:schemeClr val="tx1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  <a:p>
            <a:pPr defTabSz="914400"/>
            <a:r>
              <a:rPr lang="zh-CN" altLang="en-US" sz="2800" dirty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英语单词 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escape</a:t>
            </a:r>
            <a:r>
              <a:rPr lang="zh-CN" altLang="en-US" sz="2800" dirty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（逃脱）就跟古人脱掉斗篷保命的做法有关。它来自拉丁语 </a:t>
            </a:r>
            <a:r>
              <a:rPr lang="en-US" altLang="zh-CN" sz="2800" dirty="0" err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excappare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 </a:t>
            </a:r>
            <a:r>
              <a:rPr lang="zh-CN" altLang="en-US" sz="2800" dirty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，由 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ex</a:t>
            </a:r>
            <a:r>
              <a:rPr lang="zh-CN" altLang="en-US" sz="2800" dirty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（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out of</a:t>
            </a:r>
            <a:r>
              <a:rPr lang="zh-CN" altLang="en-US" sz="2800" dirty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）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+ cappa</a:t>
            </a:r>
            <a:r>
              <a:rPr lang="zh-CN" altLang="en-US" sz="2800" dirty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（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cape</a:t>
            </a:r>
            <a:r>
              <a:rPr lang="zh-CN" altLang="en-US" sz="2800" dirty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，斗篷）</a:t>
            </a:r>
            <a:r>
              <a:rPr lang="zh-CN" altLang="en-US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构成，字面意思就是“脱掉斗篷”。</a:t>
            </a:r>
            <a:endParaRPr lang="en-US" altLang="zh-CN" sz="28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defTabSz="914400"/>
            <a:r>
              <a:rPr lang="zh-CN" altLang="en-US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因此，英语单词</a:t>
            </a:r>
            <a:r>
              <a:rPr lang="zh-CN" altLang="en-US" sz="2800" dirty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 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escape </a:t>
            </a:r>
            <a:r>
              <a:rPr lang="zh-CN" altLang="en-US" sz="2800" dirty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可以按以下方式记忆其拼写：</a:t>
            </a:r>
            <a:endParaRPr lang="en-US" altLang="zh-CN" sz="2800" dirty="0">
              <a:solidFill>
                <a:schemeClr val="tx1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  <a:p>
            <a:pPr defTabSz="914400"/>
            <a:r>
              <a:rPr lang="en-US" altLang="zh-CN" sz="2800" dirty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escape = es </a:t>
            </a:r>
            <a:r>
              <a:rPr lang="zh-CN" altLang="en-US" sz="2800" dirty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（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= ex-, out of</a:t>
            </a:r>
            <a:r>
              <a:rPr lang="zh-CN" altLang="en-US" sz="2800" dirty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，脱掉）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+ cape</a:t>
            </a:r>
            <a:r>
              <a:rPr lang="zh-CN" altLang="en-US" sz="2800" dirty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（斗篷）。</a:t>
            </a:r>
            <a:endParaRPr lang="zh-CN" altLang="en-US" sz="2800" dirty="0">
              <a:solidFill>
                <a:schemeClr val="tx1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10" name="文本框 9"/>
          <p:cNvSpPr txBox="1"/>
          <p:nvPr/>
        </p:nvSpPr>
        <p:spPr>
          <a:xfrm>
            <a:off x="975995" y="496570"/>
            <a:ext cx="9283065" cy="8915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>
                <a:latin typeface="Times New Roman" panose="02020603050405020304" charset="0"/>
                <a:cs typeface="Times New Roman" panose="02020603050405020304" charset="0"/>
              </a:rPr>
              <a:t>3. escape vt.&amp;vi.</a:t>
            </a:r>
            <a:endParaRPr lang="en-US" altLang="zh-CN" sz="3200" b="1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zh-CN" sz="2000">
                <a:latin typeface="Cambria" panose="02040503050406030204" charset="0"/>
                <a:cs typeface="Cambria" panose="02040503050406030204" charset="0"/>
                <a:sym typeface="+mn-ea"/>
              </a:rPr>
              <a:t>L4</a:t>
            </a:r>
            <a:r>
              <a:rPr lang="zh-CN" altLang="en-US" sz="2000">
                <a:latin typeface="Cambria" panose="02040503050406030204" charset="0"/>
                <a:cs typeface="Cambria" panose="02040503050406030204" charset="0"/>
                <a:sym typeface="+mn-ea"/>
              </a:rPr>
              <a:t>：</a:t>
            </a:r>
            <a:r>
              <a:rPr lang="en-US" altLang="zh-CN" sz="2000">
                <a:latin typeface="Cambria" panose="02040503050406030204" charset="0"/>
                <a:cs typeface="Cambria" panose="02040503050406030204" charset="0"/>
                <a:sym typeface="+mn-ea"/>
              </a:rPr>
              <a:t>we must be careful </a:t>
            </a:r>
            <a:r>
              <a:rPr lang="en-US" altLang="zh-CN" sz="2000" u="sng">
                <a:latin typeface="Cambria" panose="02040503050406030204" charset="0"/>
                <a:cs typeface="Cambria" panose="02040503050406030204" charset="0"/>
                <a:sym typeface="+mn-ea"/>
              </a:rPr>
              <a:t>that we do not always </a:t>
            </a:r>
            <a:r>
              <a:rPr lang="en-US" altLang="zh-CN" sz="2000" b="1" u="sng">
                <a:solidFill>
                  <a:srgbClr val="C00000"/>
                </a:solidFill>
                <a:highlight>
                  <a:srgbClr val="FFFF00"/>
                </a:highlight>
                <a:latin typeface="Cambria" panose="02040503050406030204" charset="0"/>
                <a:cs typeface="Cambria" panose="02040503050406030204" charset="0"/>
                <a:sym typeface="+mn-ea"/>
              </a:rPr>
              <a:t>escape </a:t>
            </a:r>
            <a:r>
              <a:rPr lang="en-US" altLang="zh-CN" sz="2000" b="1" u="sng">
                <a:solidFill>
                  <a:srgbClr val="C00000"/>
                </a:solidFill>
                <a:latin typeface="Cambria" panose="02040503050406030204" charset="0"/>
                <a:cs typeface="Cambria" panose="02040503050406030204" charset="0"/>
                <a:sym typeface="+mn-ea"/>
              </a:rPr>
              <a:t>into</a:t>
            </a:r>
            <a:r>
              <a:rPr lang="en-US" altLang="zh-CN" sz="2000" u="sng">
                <a:latin typeface="Cambria" panose="02040503050406030204" charset="0"/>
                <a:cs typeface="Cambria" panose="02040503050406030204" charset="0"/>
                <a:sym typeface="+mn-ea"/>
              </a:rPr>
              <a:t> our own world</a:t>
            </a:r>
            <a:endParaRPr lang="en-US" altLang="zh-CN" sz="2000"/>
          </a:p>
        </p:txBody>
      </p:sp>
      <p:sp>
        <p:nvSpPr>
          <p:cNvPr id="2" name="文本框 1"/>
          <p:cNvSpPr txBox="1"/>
          <p:nvPr/>
        </p:nvSpPr>
        <p:spPr>
          <a:xfrm>
            <a:off x="776605" y="1388110"/>
            <a:ext cx="10367010" cy="3881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220000"/>
              </a:lnSpc>
            </a:pPr>
            <a:r>
              <a:rPr lang="en-US" altLang="zh-CN" sz="2800">
                <a:latin typeface="Times New Roman" panose="02020603050405020304" charset="0"/>
                <a:ea typeface="华文中宋" panose="02010600040101010101" pitchFamily="2" charset="-122"/>
                <a:cs typeface="Times New Roman" panose="02020603050405020304" charset="0"/>
                <a:sym typeface="+mn-ea"/>
              </a:rPr>
              <a:t>1. The hotel guests tried their best to </a:t>
            </a:r>
            <a:r>
              <a:rPr lang="en-US" altLang="zh-CN" sz="2800">
                <a:solidFill>
                  <a:srgbClr val="FF0000"/>
                </a:solidFill>
                <a:latin typeface="Times New Roman" panose="02020603050405020304" charset="0"/>
                <a:ea typeface="华文中宋" panose="02010600040101010101" pitchFamily="2" charset="-122"/>
                <a:cs typeface="Times New Roman" panose="02020603050405020304" charset="0"/>
                <a:sym typeface="+mn-ea"/>
              </a:rPr>
              <a:t>escape </a:t>
            </a:r>
            <a:r>
              <a:rPr lang="en-US" altLang="zh-CN" sz="2800">
                <a:latin typeface="Times New Roman" panose="02020603050405020304" charset="0"/>
                <a:ea typeface="华文中宋" panose="02010600040101010101" pitchFamily="2" charset="-122"/>
                <a:cs typeface="Times New Roman" panose="02020603050405020304" charset="0"/>
                <a:sym typeface="+mn-ea"/>
              </a:rPr>
              <a:t>from the burning building.</a:t>
            </a:r>
            <a:endParaRPr lang="en-US" altLang="zh-CN" sz="2800">
              <a:latin typeface="Times New Roman" panose="02020603050405020304" charset="0"/>
              <a:ea typeface="华文中宋" panose="02010600040101010101" pitchFamily="2" charset="-122"/>
              <a:cs typeface="Times New Roman" panose="02020603050405020304" charset="0"/>
            </a:endParaRPr>
          </a:p>
          <a:p>
            <a:pPr>
              <a:lnSpc>
                <a:spcPct val="220000"/>
              </a:lnSpc>
            </a:pPr>
            <a:r>
              <a:rPr lang="en-US" altLang="zh-CN" sz="2800">
                <a:latin typeface="Times New Roman" panose="02020603050405020304" charset="0"/>
                <a:ea typeface="华文中宋" panose="02010600040101010101" pitchFamily="2" charset="-122"/>
                <a:cs typeface="Times New Roman" panose="02020603050405020304" charset="0"/>
                <a:sym typeface="+mn-ea"/>
              </a:rPr>
              <a:t>2. You were lucky to </a:t>
            </a:r>
            <a:r>
              <a:rPr lang="en-US" altLang="zh-CN" sz="2800">
                <a:solidFill>
                  <a:srgbClr val="FF0000"/>
                </a:solidFill>
                <a:latin typeface="Times New Roman" panose="02020603050405020304" charset="0"/>
                <a:ea typeface="华文中宋" panose="02010600040101010101" pitchFamily="2" charset="-122"/>
                <a:cs typeface="Times New Roman" panose="02020603050405020304" charset="0"/>
                <a:sym typeface="+mn-ea"/>
              </a:rPr>
              <a:t>escape</a:t>
            </a:r>
            <a:r>
              <a:rPr lang="en-US" altLang="zh-CN" sz="2800">
                <a:latin typeface="Times New Roman" panose="02020603050405020304" charset="0"/>
                <a:ea typeface="华文中宋" panose="02010600040101010101" pitchFamily="2" charset="-122"/>
                <a:cs typeface="Times New Roman" panose="02020603050405020304" charset="0"/>
                <a:sym typeface="+mn-ea"/>
              </a:rPr>
              <a:t> punishment / being punished.</a:t>
            </a:r>
            <a:endParaRPr lang="en-US" altLang="zh-CN" sz="2800">
              <a:latin typeface="Times New Roman" panose="02020603050405020304" charset="0"/>
              <a:ea typeface="华文中宋" panose="02010600040101010101" pitchFamily="2" charset="-122"/>
              <a:cs typeface="Times New Roman" panose="02020603050405020304" charset="0"/>
            </a:endParaRPr>
          </a:p>
          <a:p>
            <a:pPr>
              <a:lnSpc>
                <a:spcPct val="220000"/>
              </a:lnSpc>
            </a:pPr>
            <a:r>
              <a:rPr lang="en-US" altLang="zh-CN" sz="2800">
                <a:latin typeface="Times New Roman" panose="02020603050405020304" charset="0"/>
                <a:ea typeface="华文中宋" panose="02010600040101010101" pitchFamily="2" charset="-122"/>
                <a:cs typeface="Times New Roman" panose="02020603050405020304" charset="0"/>
                <a:sym typeface="+mn-ea"/>
              </a:rPr>
              <a:t>3. 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She looks familiar, but her name </a:t>
            </a:r>
            <a:r>
              <a:rPr lang="en-US" altLang="zh-CN" sz="2800" b="1" dirty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escapes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 me.</a:t>
            </a:r>
            <a:endParaRPr lang="en-US" altLang="zh-CN" sz="2800">
              <a:solidFill>
                <a:schemeClr val="tx1"/>
              </a:solidFill>
              <a:latin typeface="Times New Roman" panose="02020603050405020304" charset="0"/>
              <a:ea typeface="华文中宋" panose="02010600040101010101" pitchFamily="2" charset="-122"/>
              <a:cs typeface="Times New Roman" panose="02020603050405020304" charset="0"/>
            </a:endParaRPr>
          </a:p>
          <a:p>
            <a:pPr>
              <a:lnSpc>
                <a:spcPct val="220000"/>
              </a:lnSpc>
            </a:pPr>
            <a:r>
              <a:rPr lang="en-US" altLang="zh-CN" sz="2800">
                <a:latin typeface="Times New Roman" panose="02020603050405020304" charset="0"/>
                <a:ea typeface="华文中宋" panose="02010600040101010101" pitchFamily="2" charset="-122"/>
                <a:cs typeface="Times New Roman" panose="02020603050405020304" charset="0"/>
                <a:sym typeface="+mn-ea"/>
              </a:rPr>
              <a:t>4. There’s gas </a:t>
            </a:r>
            <a:r>
              <a:rPr lang="en-US" altLang="zh-CN" sz="2800">
                <a:solidFill>
                  <a:srgbClr val="FF0000"/>
                </a:solidFill>
                <a:latin typeface="Times New Roman" panose="02020603050405020304" charset="0"/>
                <a:ea typeface="华文中宋" panose="02010600040101010101" pitchFamily="2" charset="-122"/>
                <a:cs typeface="Times New Roman" panose="02020603050405020304" charset="0"/>
                <a:sym typeface="+mn-ea"/>
              </a:rPr>
              <a:t>escaping </a:t>
            </a:r>
            <a:r>
              <a:rPr lang="en-US" altLang="zh-CN" sz="2800">
                <a:latin typeface="Times New Roman" panose="02020603050405020304" charset="0"/>
                <a:ea typeface="华文中宋" panose="02010600040101010101" pitchFamily="2" charset="-122"/>
                <a:cs typeface="Times New Roman" panose="02020603050405020304" charset="0"/>
                <a:sym typeface="+mn-ea"/>
              </a:rPr>
              <a:t>somewhere — can you smell it?</a:t>
            </a:r>
            <a:endParaRPr lang="en-US" altLang="zh-CN" sz="2800">
              <a:latin typeface="Times New Roman" panose="02020603050405020304" charset="0"/>
              <a:ea typeface="华文中宋" panose="02010600040101010101" pitchFamily="2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70659" name="Rectangle 3"/>
          <p:cNvSpPr>
            <a:spLocks noChangeArrowheads="1"/>
          </p:cNvSpPr>
          <p:nvPr/>
        </p:nvSpPr>
        <p:spPr bwMode="auto">
          <a:xfrm>
            <a:off x="5661025" y="2202815"/>
            <a:ext cx="2941320" cy="583565"/>
          </a:xfrm>
          <a:prstGeom prst="rect">
            <a:avLst/>
          </a:prstGeom>
          <a:noFill/>
          <a:ln w="9525">
            <a:noFill/>
            <a:miter lim="800000"/>
          </a:ln>
          <a:effectLst>
            <a:prstShdw prst="shdw11">
              <a:schemeClr val="bg2">
                <a:alpha val="50000"/>
              </a:schemeClr>
            </a:prstShdw>
          </a:effectLst>
        </p:spPr>
        <p:txBody>
          <a:bodyPr wrap="square">
            <a:spAutoFit/>
          </a:bodyPr>
          <a:p>
            <a:pPr lvl="0" algn="l">
              <a:buClrTx/>
              <a:buSzTx/>
              <a:buFontTx/>
            </a:pPr>
            <a:r>
              <a:rPr lang="zh-CN" altLang="en-US" sz="3200">
                <a:solidFill>
                  <a:srgbClr val="1B4A53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逃跑, 逃走</a:t>
            </a:r>
            <a:endParaRPr lang="zh-CN" altLang="en-US" sz="3200">
              <a:solidFill>
                <a:srgbClr val="1B4A53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</p:txBody>
      </p:sp>
      <p:sp>
        <p:nvSpPr>
          <p:cNvPr id="70660" name="Rectangle 4"/>
          <p:cNvSpPr>
            <a:spLocks noChangeArrowheads="1"/>
          </p:cNvSpPr>
          <p:nvPr/>
        </p:nvSpPr>
        <p:spPr bwMode="auto">
          <a:xfrm>
            <a:off x="3514090" y="3198495"/>
            <a:ext cx="2941320" cy="583565"/>
          </a:xfrm>
          <a:prstGeom prst="rect">
            <a:avLst/>
          </a:prstGeom>
          <a:noFill/>
          <a:ln w="9525">
            <a:noFill/>
            <a:miter lim="800000"/>
          </a:ln>
          <a:effectLst>
            <a:prstShdw prst="shdw11">
              <a:schemeClr val="bg2">
                <a:alpha val="50000"/>
              </a:schemeClr>
            </a:prstShdw>
          </a:effectLst>
        </p:spPr>
        <p:txBody>
          <a:bodyPr wrap="square">
            <a:spAutoFit/>
          </a:bodyPr>
          <a:p>
            <a:pPr lvl="0" algn="l">
              <a:buClrTx/>
              <a:buSzTx/>
              <a:buFontTx/>
            </a:pPr>
            <a:r>
              <a:rPr lang="zh-CN" altLang="en-US" sz="3200">
                <a:solidFill>
                  <a:srgbClr val="1B4A53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逃避, 避免</a:t>
            </a:r>
            <a:endParaRPr lang="zh-CN" altLang="en-US" sz="3200">
              <a:solidFill>
                <a:srgbClr val="1B4A53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</p:txBody>
      </p:sp>
      <p:sp>
        <p:nvSpPr>
          <p:cNvPr id="70661" name="Rectangle 5"/>
          <p:cNvSpPr>
            <a:spLocks noChangeArrowheads="1"/>
          </p:cNvSpPr>
          <p:nvPr/>
        </p:nvSpPr>
        <p:spPr bwMode="auto">
          <a:xfrm>
            <a:off x="6142990" y="4127500"/>
            <a:ext cx="3663950" cy="583565"/>
          </a:xfrm>
          <a:prstGeom prst="rect">
            <a:avLst/>
          </a:prstGeom>
          <a:noFill/>
          <a:ln w="9525">
            <a:noFill/>
            <a:miter lim="800000"/>
          </a:ln>
          <a:effectLst>
            <a:prstShdw prst="shdw11">
              <a:schemeClr val="bg2">
                <a:alpha val="50000"/>
              </a:schemeClr>
            </a:prstShdw>
          </a:effectLst>
        </p:spPr>
        <p:txBody>
          <a:bodyPr wrap="square">
            <a:spAutoFit/>
          </a:bodyPr>
          <a:p>
            <a:pPr lvl="0" algn="l">
              <a:buClrTx/>
              <a:buSzTx/>
              <a:buFontTx/>
            </a:pPr>
            <a:r>
              <a:rPr lang="zh-CN" altLang="en-US" sz="3200">
                <a:solidFill>
                  <a:srgbClr val="1B4A53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被忘掉</a:t>
            </a:r>
            <a:endParaRPr lang="zh-CN" altLang="en-US" sz="3200">
              <a:solidFill>
                <a:srgbClr val="1B4A53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</p:txBody>
      </p:sp>
      <p:sp>
        <p:nvSpPr>
          <p:cNvPr id="70662" name="Rectangle 6"/>
          <p:cNvSpPr>
            <a:spLocks noChangeArrowheads="1"/>
          </p:cNvSpPr>
          <p:nvPr/>
        </p:nvSpPr>
        <p:spPr bwMode="auto">
          <a:xfrm>
            <a:off x="2628265" y="5055235"/>
            <a:ext cx="2941320" cy="583565"/>
          </a:xfrm>
          <a:prstGeom prst="rect">
            <a:avLst/>
          </a:prstGeom>
          <a:noFill/>
          <a:ln w="9525">
            <a:noFill/>
            <a:miter lim="800000"/>
          </a:ln>
          <a:effectLst>
            <a:prstShdw prst="shdw11">
              <a:schemeClr val="bg2">
                <a:alpha val="50000"/>
              </a:schemeClr>
            </a:prstShdw>
          </a:effectLst>
        </p:spPr>
        <p:txBody>
          <a:bodyPr wrap="square">
            <a:spAutoFit/>
          </a:bodyPr>
          <a:p>
            <a:pPr lvl="0" algn="l">
              <a:buClrTx/>
              <a:buSzTx/>
              <a:buFontTx/>
            </a:pPr>
            <a:r>
              <a:rPr lang="zh-CN" altLang="en-US" sz="3200">
                <a:solidFill>
                  <a:srgbClr val="1B4A53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泄漏, 逸出</a:t>
            </a:r>
            <a:endParaRPr lang="zh-CN" altLang="en-US" sz="3200">
              <a:solidFill>
                <a:srgbClr val="1B4A53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06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06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06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706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659" grpId="0" bldLvl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10" name="文本框 9"/>
          <p:cNvSpPr txBox="1"/>
          <p:nvPr/>
        </p:nvSpPr>
        <p:spPr>
          <a:xfrm>
            <a:off x="975995" y="496570"/>
            <a:ext cx="9283065" cy="8915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>
                <a:latin typeface="Times New Roman" panose="02020603050405020304" charset="0"/>
                <a:cs typeface="Times New Roman" panose="02020603050405020304" charset="0"/>
              </a:rPr>
              <a:t>3. escape n.</a:t>
            </a:r>
            <a:endParaRPr lang="en-US" altLang="zh-CN" sz="3200" b="1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zh-CN" sz="2000">
                <a:latin typeface="Cambria" panose="02040503050406030204" charset="0"/>
                <a:cs typeface="Cambria" panose="02040503050406030204" charset="0"/>
                <a:sym typeface="+mn-ea"/>
              </a:rPr>
              <a:t>L4</a:t>
            </a:r>
            <a:r>
              <a:rPr lang="zh-CN" altLang="en-US" sz="2000">
                <a:latin typeface="Cambria" panose="02040503050406030204" charset="0"/>
                <a:cs typeface="Cambria" panose="02040503050406030204" charset="0"/>
                <a:sym typeface="+mn-ea"/>
              </a:rPr>
              <a:t>：</a:t>
            </a:r>
            <a:r>
              <a:rPr lang="en-US" altLang="zh-CN" sz="2000">
                <a:latin typeface="Cambria" panose="02040503050406030204" charset="0"/>
                <a:cs typeface="Cambria" panose="02040503050406030204" charset="0"/>
                <a:sym typeface="+mn-ea"/>
              </a:rPr>
              <a:t>we must be careful </a:t>
            </a:r>
            <a:r>
              <a:rPr lang="en-US" altLang="zh-CN" sz="2000" u="sng">
                <a:latin typeface="Cambria" panose="02040503050406030204" charset="0"/>
                <a:cs typeface="Cambria" panose="02040503050406030204" charset="0"/>
                <a:sym typeface="+mn-ea"/>
              </a:rPr>
              <a:t>that we do not always </a:t>
            </a:r>
            <a:r>
              <a:rPr lang="en-US" altLang="zh-CN" sz="2000" b="1" u="sng">
                <a:solidFill>
                  <a:srgbClr val="C00000"/>
                </a:solidFill>
                <a:highlight>
                  <a:srgbClr val="FFFF00"/>
                </a:highlight>
                <a:latin typeface="Cambria" panose="02040503050406030204" charset="0"/>
                <a:cs typeface="Cambria" panose="02040503050406030204" charset="0"/>
                <a:sym typeface="+mn-ea"/>
              </a:rPr>
              <a:t>escape </a:t>
            </a:r>
            <a:r>
              <a:rPr lang="en-US" altLang="zh-CN" sz="2000" b="1" u="sng">
                <a:solidFill>
                  <a:srgbClr val="C00000"/>
                </a:solidFill>
                <a:latin typeface="Cambria" panose="02040503050406030204" charset="0"/>
                <a:cs typeface="Cambria" panose="02040503050406030204" charset="0"/>
                <a:sym typeface="+mn-ea"/>
              </a:rPr>
              <a:t>into</a:t>
            </a:r>
            <a:r>
              <a:rPr lang="en-US" altLang="zh-CN" sz="2000" u="sng">
                <a:latin typeface="Cambria" panose="02040503050406030204" charset="0"/>
                <a:cs typeface="Cambria" panose="02040503050406030204" charset="0"/>
                <a:sym typeface="+mn-ea"/>
              </a:rPr>
              <a:t> our own world</a:t>
            </a:r>
            <a:endParaRPr lang="en-US" altLang="zh-CN" sz="2000"/>
          </a:p>
        </p:txBody>
      </p:sp>
      <p:sp>
        <p:nvSpPr>
          <p:cNvPr id="3" name="矩形 2"/>
          <p:cNvSpPr>
            <a:spLocks noChangeArrowheads="1"/>
          </p:cNvSpPr>
          <p:nvPr/>
        </p:nvSpPr>
        <p:spPr bwMode="auto">
          <a:xfrm>
            <a:off x="963295" y="1536700"/>
            <a:ext cx="10436860" cy="293433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p>
            <a:pPr>
              <a:lnSpc>
                <a:spcPct val="220000"/>
              </a:lnSpc>
            </a:pPr>
            <a:r>
              <a:rPr lang="en-US" altLang="zh-CN" sz="2800">
                <a:latin typeface="Times New Roman" panose="02020603050405020304" charset="0"/>
                <a:ea typeface="华文中宋" panose="02010600040101010101" pitchFamily="2" charset="-122"/>
                <a:cs typeface="Times New Roman" panose="02020603050405020304" charset="0"/>
              </a:rPr>
              <a:t>1. The thief jumped into a car and made his </a:t>
            </a:r>
            <a:r>
              <a:rPr lang="en-US" altLang="zh-CN" sz="2800">
                <a:solidFill>
                  <a:srgbClr val="FF0000"/>
                </a:solidFill>
                <a:latin typeface="Times New Roman" panose="02020603050405020304" charset="0"/>
                <a:ea typeface="华文中宋" panose="02010600040101010101" pitchFamily="2" charset="-122"/>
                <a:cs typeface="Times New Roman" panose="02020603050405020304" charset="0"/>
              </a:rPr>
              <a:t>escape</a:t>
            </a:r>
            <a:r>
              <a:rPr lang="en-US" altLang="zh-CN" sz="2800">
                <a:latin typeface="Times New Roman" panose="02020603050405020304" charset="0"/>
                <a:ea typeface="华文中宋" panose="02010600040101010101" pitchFamily="2" charset="-122"/>
                <a:cs typeface="Times New Roman" panose="02020603050405020304" charset="0"/>
              </a:rPr>
              <a:t>.</a:t>
            </a:r>
            <a:endParaRPr lang="en-US" altLang="zh-CN" sz="2800">
              <a:latin typeface="Times New Roman" panose="02020603050405020304" charset="0"/>
              <a:ea typeface="华文中宋" panose="02010600040101010101" pitchFamily="2" charset="-122"/>
              <a:cs typeface="Times New Roman" panose="02020603050405020304" charset="0"/>
            </a:endParaRPr>
          </a:p>
          <a:p>
            <a:pPr>
              <a:lnSpc>
                <a:spcPct val="220000"/>
              </a:lnSpc>
            </a:pPr>
            <a:r>
              <a:rPr lang="en-US" altLang="zh-CN" sz="2800">
                <a:latin typeface="Times New Roman" panose="02020603050405020304" charset="0"/>
                <a:ea typeface="华文中宋" panose="02010600040101010101" pitchFamily="2" charset="-122"/>
                <a:cs typeface="Times New Roman" panose="02020603050405020304" charset="0"/>
              </a:rPr>
              <a:t>2. There was a rapid </a:t>
            </a:r>
            <a:r>
              <a:rPr lang="en-US" altLang="zh-CN" sz="2800">
                <a:solidFill>
                  <a:srgbClr val="FF0000"/>
                </a:solidFill>
                <a:latin typeface="Times New Roman" panose="02020603050405020304" charset="0"/>
                <a:ea typeface="华文中宋" panose="02010600040101010101" pitchFamily="2" charset="-122"/>
                <a:cs typeface="Times New Roman" panose="02020603050405020304" charset="0"/>
              </a:rPr>
              <a:t>escape</a:t>
            </a:r>
            <a:r>
              <a:rPr lang="en-US" altLang="zh-CN" sz="2800">
                <a:latin typeface="Times New Roman" panose="02020603050405020304" charset="0"/>
                <a:ea typeface="华文中宋" panose="02010600040101010101" pitchFamily="2" charset="-122"/>
                <a:cs typeface="Times New Roman" panose="02020603050405020304" charset="0"/>
              </a:rPr>
              <a:t> of gas.</a:t>
            </a:r>
            <a:endParaRPr lang="en-US" altLang="zh-CN" sz="2800">
              <a:latin typeface="Times New Roman" panose="02020603050405020304" charset="0"/>
              <a:ea typeface="华文中宋" panose="02010600040101010101" pitchFamily="2" charset="-122"/>
              <a:cs typeface="Times New Roman" panose="02020603050405020304" charset="0"/>
            </a:endParaRPr>
          </a:p>
          <a:p>
            <a:pPr>
              <a:lnSpc>
                <a:spcPct val="220000"/>
              </a:lnSpc>
            </a:pPr>
            <a:r>
              <a:rPr lang="en-US" altLang="zh-CN" sz="2800">
                <a:latin typeface="Times New Roman" panose="02020603050405020304" charset="0"/>
                <a:ea typeface="华文中宋" panose="02010600040101010101" pitchFamily="2" charset="-122"/>
                <a:cs typeface="Times New Roman" panose="02020603050405020304" charset="0"/>
              </a:rPr>
              <a:t>3. He listens to music as an </a:t>
            </a:r>
            <a:r>
              <a:rPr lang="en-US" altLang="zh-CN" sz="2800">
                <a:solidFill>
                  <a:srgbClr val="FF0000"/>
                </a:solidFill>
                <a:latin typeface="Times New Roman" panose="02020603050405020304" charset="0"/>
                <a:ea typeface="华文中宋" panose="02010600040101010101" pitchFamily="2" charset="-122"/>
                <a:cs typeface="Times New Roman" panose="02020603050405020304" charset="0"/>
              </a:rPr>
              <a:t>escape</a:t>
            </a:r>
            <a:r>
              <a:rPr lang="en-US" altLang="zh-CN" sz="2800">
                <a:latin typeface="Times New Roman" panose="02020603050405020304" charset="0"/>
                <a:ea typeface="华文中宋" panose="02010600040101010101" pitchFamily="2" charset="-122"/>
                <a:cs typeface="Times New Roman" panose="02020603050405020304" charset="0"/>
              </a:rPr>
              <a:t> from the pressures of work.</a:t>
            </a:r>
            <a:endParaRPr lang="en-US" altLang="zh-CN" sz="2800">
              <a:latin typeface="Times New Roman" panose="02020603050405020304" charset="0"/>
              <a:ea typeface="华文中宋" panose="02010600040101010101" pitchFamily="2" charset="-122"/>
              <a:cs typeface="Times New Roman" panose="02020603050405020304" charset="0"/>
            </a:endParaRPr>
          </a:p>
        </p:txBody>
      </p:sp>
      <p:sp>
        <p:nvSpPr>
          <p:cNvPr id="71684" name="Rectangle 4"/>
          <p:cNvSpPr>
            <a:spLocks noChangeArrowheads="1"/>
          </p:cNvSpPr>
          <p:nvPr/>
        </p:nvSpPr>
        <p:spPr bwMode="auto">
          <a:xfrm>
            <a:off x="6888480" y="2372360"/>
            <a:ext cx="2869565" cy="583565"/>
          </a:xfrm>
          <a:prstGeom prst="rect">
            <a:avLst/>
          </a:prstGeom>
          <a:noFill/>
          <a:ln w="9525">
            <a:noFill/>
            <a:miter lim="800000"/>
          </a:ln>
          <a:effectLst>
            <a:prstShdw prst="shdw11">
              <a:schemeClr val="bg2">
                <a:alpha val="50000"/>
              </a:schemeClr>
            </a:prstShdw>
          </a:effectLst>
        </p:spPr>
        <p:txBody>
          <a:bodyPr wrap="square">
            <a:spAutoFit/>
          </a:bodyPr>
          <a:p>
            <a:pPr lvl="0" algn="l">
              <a:buClrTx/>
              <a:buSzTx/>
              <a:buFontTx/>
            </a:pPr>
            <a:r>
              <a:rPr lang="zh-CN" altLang="en-US" sz="3200">
                <a:solidFill>
                  <a:srgbClr val="1B4A53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逃脱, 逃离</a:t>
            </a:r>
            <a:endParaRPr lang="zh-CN" altLang="en-US" sz="3200">
              <a:solidFill>
                <a:srgbClr val="1B4A53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</p:txBody>
      </p:sp>
      <p:sp>
        <p:nvSpPr>
          <p:cNvPr id="71685" name="Rectangle 5"/>
          <p:cNvSpPr>
            <a:spLocks noChangeArrowheads="1"/>
          </p:cNvSpPr>
          <p:nvPr/>
        </p:nvSpPr>
        <p:spPr bwMode="auto">
          <a:xfrm>
            <a:off x="3921125" y="3372485"/>
            <a:ext cx="1409700" cy="583565"/>
          </a:xfrm>
          <a:prstGeom prst="rect">
            <a:avLst/>
          </a:prstGeom>
          <a:noFill/>
          <a:ln w="9525">
            <a:noFill/>
            <a:miter lim="800000"/>
          </a:ln>
          <a:effectLst>
            <a:prstShdw prst="shdw11">
              <a:schemeClr val="bg2">
                <a:alpha val="50000"/>
              </a:schemeClr>
            </a:prstShdw>
          </a:effectLst>
        </p:spPr>
        <p:txBody>
          <a:bodyPr wrap="square">
            <a:spAutoFit/>
          </a:bodyPr>
          <a:p>
            <a:pPr lvl="0" algn="l">
              <a:buClrTx/>
              <a:buSzTx/>
              <a:buFontTx/>
            </a:pPr>
            <a:r>
              <a:rPr lang="zh-CN" altLang="en-US" sz="3200">
                <a:solidFill>
                  <a:srgbClr val="1B4A53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漏出</a:t>
            </a:r>
            <a:endParaRPr lang="zh-CN" altLang="en-US" sz="3200">
              <a:solidFill>
                <a:srgbClr val="1B4A53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</p:txBody>
      </p:sp>
      <p:sp>
        <p:nvSpPr>
          <p:cNvPr id="71686" name="Rectangle 6"/>
          <p:cNvSpPr>
            <a:spLocks noChangeArrowheads="1"/>
          </p:cNvSpPr>
          <p:nvPr/>
        </p:nvSpPr>
        <p:spPr bwMode="auto">
          <a:xfrm>
            <a:off x="4918075" y="4264660"/>
            <a:ext cx="1493520" cy="583565"/>
          </a:xfrm>
          <a:prstGeom prst="rect">
            <a:avLst/>
          </a:prstGeom>
          <a:noFill/>
          <a:ln w="9525">
            <a:noFill/>
            <a:miter lim="800000"/>
          </a:ln>
          <a:effectLst>
            <a:prstShdw prst="shdw11">
              <a:schemeClr val="bg2">
                <a:alpha val="50000"/>
              </a:schemeClr>
            </a:prstShdw>
          </a:effectLst>
        </p:spPr>
        <p:txBody>
          <a:bodyPr wrap="square">
            <a:spAutoFit/>
          </a:bodyPr>
          <a:p>
            <a:pPr lvl="0" algn="l">
              <a:buClrTx/>
              <a:buSzTx/>
              <a:buFontTx/>
            </a:pPr>
            <a:r>
              <a:rPr lang="zh-CN" altLang="en-US" sz="3200">
                <a:solidFill>
                  <a:srgbClr val="1B4A53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解脱</a:t>
            </a:r>
            <a:endParaRPr lang="zh-CN" altLang="en-US" sz="3200">
              <a:solidFill>
                <a:srgbClr val="1B4A53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</p:txBody>
      </p:sp>
      <p:sp>
        <p:nvSpPr>
          <p:cNvPr id="5" name="矩形 4"/>
          <p:cNvSpPr>
            <a:spLocks noChangeArrowheads="1"/>
          </p:cNvSpPr>
          <p:nvPr/>
        </p:nvSpPr>
        <p:spPr bwMode="auto">
          <a:xfrm>
            <a:off x="1158875" y="5081270"/>
            <a:ext cx="7205663" cy="68199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p>
            <a:pPr>
              <a:lnSpc>
                <a:spcPct val="120000"/>
              </a:lnSpc>
            </a:pPr>
            <a:r>
              <a:rPr lang="en-US" altLang="zh-CN" sz="3200" b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  a narrow escape   </a:t>
            </a:r>
            <a:r>
              <a:rPr lang="zh-CN" altLang="en-US" sz="3200" b="1">
                <a:latin typeface="Times New Roman" panose="02020603050405020304" charset="0"/>
                <a:cs typeface="Times New Roman" panose="02020603050405020304" charset="0"/>
              </a:rPr>
              <a:t>死里逃生</a:t>
            </a:r>
            <a:endParaRPr lang="zh-CN" altLang="en-US" sz="3200" b="1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716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716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716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684" grpId="0" bldLvl="0" animBg="1"/>
      <p:bldP spid="71685" grpId="0" bldLvl="0" animBg="1"/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直接连接符 260111"/>
          <p:cNvSpPr>
            <a:spLocks noChangeShapeType="1"/>
          </p:cNvSpPr>
          <p:nvPr/>
        </p:nvSpPr>
        <p:spPr bwMode="auto">
          <a:xfrm>
            <a:off x="5189500" y="4278631"/>
            <a:ext cx="855980" cy="0"/>
          </a:xfrm>
          <a:prstGeom prst="line">
            <a:avLst/>
          </a:prstGeom>
          <a:noFill/>
          <a:ln w="25400">
            <a:solidFill>
              <a:schemeClr val="accent1">
                <a:lumMod val="60000"/>
                <a:lumOff val="40000"/>
              </a:schemeClr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1432" tIns="45718" rIns="91432" bIns="45718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zh-CN" altLang="en-US" sz="2000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0" name="左大括号 260102"/>
          <p:cNvSpPr/>
          <p:nvPr/>
        </p:nvSpPr>
        <p:spPr bwMode="auto">
          <a:xfrm>
            <a:off x="2364519" y="1631688"/>
            <a:ext cx="431876" cy="4316701"/>
          </a:xfrm>
          <a:prstGeom prst="leftBrace">
            <a:avLst>
              <a:gd name="adj1" fmla="val 69989"/>
              <a:gd name="adj2" fmla="val 50000"/>
            </a:avLst>
          </a:prstGeom>
          <a:noFill/>
          <a:ln w="25400">
            <a:solidFill>
              <a:schemeClr val="accent1">
                <a:lumMod val="60000"/>
                <a:lumOff val="40000"/>
              </a:schemeClr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32" tIns="45718" rIns="91432" bIns="45718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zh-CN" altLang="en-US" sz="2000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8" name="直接连接符 260111"/>
          <p:cNvSpPr>
            <a:spLocks noChangeShapeType="1"/>
          </p:cNvSpPr>
          <p:nvPr/>
        </p:nvSpPr>
        <p:spPr bwMode="auto">
          <a:xfrm>
            <a:off x="5253000" y="1582038"/>
            <a:ext cx="792480" cy="1270"/>
          </a:xfrm>
          <a:prstGeom prst="line">
            <a:avLst/>
          </a:prstGeom>
          <a:noFill/>
          <a:ln w="25400">
            <a:solidFill>
              <a:schemeClr val="accent1">
                <a:lumMod val="60000"/>
                <a:lumOff val="40000"/>
              </a:schemeClr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1432" tIns="45718" rIns="91432" bIns="45718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zh-CN" altLang="en-US" sz="2000" dirty="0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9" name="直接连接符 260111"/>
          <p:cNvSpPr>
            <a:spLocks noChangeShapeType="1"/>
          </p:cNvSpPr>
          <p:nvPr/>
        </p:nvSpPr>
        <p:spPr bwMode="auto">
          <a:xfrm>
            <a:off x="5209245" y="2942568"/>
            <a:ext cx="792301" cy="0"/>
          </a:xfrm>
          <a:prstGeom prst="line">
            <a:avLst/>
          </a:prstGeom>
          <a:noFill/>
          <a:ln w="25400">
            <a:solidFill>
              <a:schemeClr val="accent1">
                <a:lumMod val="60000"/>
                <a:lumOff val="40000"/>
              </a:schemeClr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1432" tIns="45718" rIns="91432" bIns="45718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zh-CN" altLang="en-US" sz="2000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40" name="直接连接符 260111"/>
          <p:cNvSpPr>
            <a:spLocks noChangeShapeType="1"/>
          </p:cNvSpPr>
          <p:nvPr/>
        </p:nvSpPr>
        <p:spPr bwMode="auto">
          <a:xfrm>
            <a:off x="5281295" y="5780820"/>
            <a:ext cx="792300" cy="0"/>
          </a:xfrm>
          <a:prstGeom prst="line">
            <a:avLst/>
          </a:prstGeom>
          <a:noFill/>
          <a:ln w="25400">
            <a:solidFill>
              <a:schemeClr val="accent1">
                <a:lumMod val="60000"/>
                <a:lumOff val="40000"/>
              </a:schemeClr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1432" tIns="45718" rIns="91432" bIns="45718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zh-CN" altLang="en-US" sz="2000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42" name="圆角矩形 260120"/>
          <p:cNvSpPr>
            <a:spLocks noChangeArrowheads="1"/>
          </p:cNvSpPr>
          <p:nvPr/>
        </p:nvSpPr>
        <p:spPr bwMode="auto">
          <a:xfrm>
            <a:off x="6076319" y="5110480"/>
            <a:ext cx="2160271" cy="1341120"/>
          </a:xfrm>
          <a:prstGeom prst="roundRect">
            <a:avLst>
              <a:gd name="adj" fmla="val 16667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91432" tIns="45718" rIns="91432" bIns="45718" anchor="ctr" anchorCtr="1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800" b="1" dirty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(气体、液体等) 泄漏</a:t>
            </a:r>
            <a:endParaRPr lang="zh-CN" altLang="en-US" sz="2700" b="1" spc="-151" dirty="0">
              <a:solidFill>
                <a:prstClr val="white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44" name="文本框 4"/>
          <p:cNvSpPr txBox="1">
            <a:spLocks noChangeArrowheads="1"/>
          </p:cNvSpPr>
          <p:nvPr/>
        </p:nvSpPr>
        <p:spPr bwMode="auto">
          <a:xfrm>
            <a:off x="300361" y="231626"/>
            <a:ext cx="4383787" cy="6438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71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2" tIns="45718" rIns="91432" bIns="45718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zh-CN" sz="3600" b="1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escape</a:t>
            </a:r>
            <a:r>
              <a:rPr lang="en-US" altLang="zh-CN" sz="3600" b="1" dirty="0">
                <a:solidFill>
                  <a:schemeClr val="tx1"/>
                </a:solidFill>
                <a:latin typeface="Arial" panose="020B0604020202020204"/>
              </a:rPr>
              <a:t> </a:t>
            </a:r>
            <a:r>
              <a:rPr lang="en-US" altLang="zh-CN" sz="3600" b="1" dirty="0" err="1">
                <a:solidFill>
                  <a:schemeClr val="tx1"/>
                </a:solidFill>
                <a:latin typeface="宋体" panose="02010600030101010101" pitchFamily="2" charset="-122"/>
              </a:rPr>
              <a:t>语义网络</a:t>
            </a:r>
            <a:r>
              <a:rPr lang="zh-CN" altLang="en-US" sz="3600" b="1" dirty="0">
                <a:solidFill>
                  <a:schemeClr val="tx1"/>
                </a:solidFill>
                <a:latin typeface="宋体" panose="02010600030101010101" pitchFamily="2" charset="-122"/>
              </a:rPr>
              <a:t>图</a:t>
            </a:r>
            <a:endParaRPr lang="zh-CN" altLang="en-US" sz="3600" b="1" dirty="0">
              <a:solidFill>
                <a:schemeClr val="tx1"/>
              </a:solidFill>
              <a:latin typeface="宋体" panose="02010600030101010101" pitchFamily="2" charset="-122"/>
            </a:endParaRPr>
          </a:p>
        </p:txBody>
      </p:sp>
      <p:sp>
        <p:nvSpPr>
          <p:cNvPr id="45" name="圆角矩形 260110"/>
          <p:cNvSpPr>
            <a:spLocks noChangeArrowheads="1"/>
          </p:cNvSpPr>
          <p:nvPr/>
        </p:nvSpPr>
        <p:spPr bwMode="auto">
          <a:xfrm>
            <a:off x="2842895" y="5110486"/>
            <a:ext cx="2438400" cy="1372847"/>
          </a:xfrm>
          <a:prstGeom prst="roundRect">
            <a:avLst>
              <a:gd name="adj" fmla="val 16667"/>
            </a:avLst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2" tIns="45718" rIns="91432" bIns="45718"/>
          <a:lstStyle/>
          <a:p>
            <a:pPr algn="ctr" defTabSz="914400" fontAlgn="base">
              <a:spcBef>
                <a:spcPct val="50000"/>
              </a:spcBef>
            </a:pPr>
            <a:r>
              <a:rPr lang="zh-CN" altLang="en-US" sz="2800" b="1" dirty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气体 / 液体从容器中</a:t>
            </a:r>
            <a:r>
              <a:rPr lang="en-US" altLang="zh-CN" sz="2800" b="1" dirty="0">
                <a:solidFill>
                  <a:srgbClr val="FFFF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“逃走” </a:t>
            </a:r>
            <a:endParaRPr lang="en-US" altLang="zh-CN" sz="2800" b="1" dirty="0">
              <a:solidFill>
                <a:srgbClr val="FFFF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46" name="圆角矩形 260110"/>
          <p:cNvSpPr>
            <a:spLocks noChangeArrowheads="1"/>
          </p:cNvSpPr>
          <p:nvPr/>
        </p:nvSpPr>
        <p:spPr bwMode="auto">
          <a:xfrm>
            <a:off x="2843213" y="2437803"/>
            <a:ext cx="2378311" cy="1008288"/>
          </a:xfrm>
          <a:prstGeom prst="roundRect">
            <a:avLst>
              <a:gd name="adj" fmla="val 16667"/>
            </a:avLst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2" tIns="45718" rIns="91432" bIns="45718"/>
          <a:lstStyle/>
          <a:p>
            <a:pPr algn="ctr"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zh-CN" altLang="en-US" sz="2800" b="1" dirty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从抽象的困境中</a:t>
            </a:r>
            <a:r>
              <a:rPr lang="en-US" altLang="zh-CN" sz="2800" b="1" dirty="0">
                <a:solidFill>
                  <a:srgbClr val="FFFF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“逃走”</a:t>
            </a:r>
            <a:endParaRPr lang="en-US" altLang="zh-CN" sz="2700" b="1" dirty="0">
              <a:solidFill>
                <a:prstClr val="white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47" name="圆角矩形 260110"/>
          <p:cNvSpPr>
            <a:spLocks noChangeArrowheads="1"/>
          </p:cNvSpPr>
          <p:nvPr/>
        </p:nvSpPr>
        <p:spPr bwMode="auto">
          <a:xfrm>
            <a:off x="2831642" y="1092701"/>
            <a:ext cx="2378311" cy="981215"/>
          </a:xfrm>
          <a:prstGeom prst="roundRect">
            <a:avLst>
              <a:gd name="adj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2" tIns="45718" rIns="91432" bIns="45718"/>
          <a:lstStyle/>
          <a:p>
            <a:pPr algn="ctr"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zh-CN" altLang="en-US" sz="2800" b="1" dirty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从被围困的地方</a:t>
            </a:r>
            <a:r>
              <a:rPr lang="en-US" altLang="zh-CN" sz="2800" b="1" dirty="0">
                <a:solidFill>
                  <a:srgbClr val="FFFF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“</a:t>
            </a:r>
            <a:r>
              <a:rPr lang="zh-CN" altLang="en-US" sz="2800" b="1" dirty="0">
                <a:solidFill>
                  <a:srgbClr val="FFFF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逃走</a:t>
            </a:r>
            <a:r>
              <a:rPr lang="en-US" altLang="zh-CN" sz="2800" b="1" dirty="0">
                <a:solidFill>
                  <a:srgbClr val="FFFF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”</a:t>
            </a:r>
            <a:endParaRPr lang="en-US" altLang="zh-CN" sz="2800" b="1" dirty="0">
              <a:solidFill>
                <a:srgbClr val="FFFF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49" name="圆角矩形 260120"/>
          <p:cNvSpPr>
            <a:spLocks noChangeArrowheads="1"/>
          </p:cNvSpPr>
          <p:nvPr/>
        </p:nvSpPr>
        <p:spPr bwMode="auto">
          <a:xfrm>
            <a:off x="6073211" y="2423375"/>
            <a:ext cx="2163588" cy="1038013"/>
          </a:xfrm>
          <a:prstGeom prst="roundRect">
            <a:avLst>
              <a:gd name="adj" fmla="val 16667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91432" tIns="45718" rIns="91432" bIns="45718" anchor="ctr" anchorCtr="1"/>
          <a:lstStyle/>
          <a:p>
            <a:pPr defTabSz="914400" fontAlgn="base">
              <a:spcBef>
                <a:spcPct val="50000"/>
              </a:spcBef>
            </a:pPr>
            <a:r>
              <a:rPr lang="zh-CN" altLang="en-US" sz="2800" b="1" dirty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  <a:sym typeface="Wingdings" panose="05000000000000000000"/>
              </a:rPr>
              <a:t>逃避</a:t>
            </a:r>
            <a:endParaRPr lang="zh-CN" altLang="en-US" sz="2800" b="1" dirty="0">
              <a:solidFill>
                <a:prstClr val="black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52" name="圆角矩形 260120"/>
          <p:cNvSpPr>
            <a:spLocks noChangeArrowheads="1"/>
          </p:cNvSpPr>
          <p:nvPr/>
        </p:nvSpPr>
        <p:spPr bwMode="auto">
          <a:xfrm>
            <a:off x="6096001" y="1179975"/>
            <a:ext cx="2099555" cy="927988"/>
          </a:xfrm>
          <a:prstGeom prst="roundRect">
            <a:avLst>
              <a:gd name="adj" fmla="val 16667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91432" tIns="45718" rIns="91432" bIns="45718" anchor="ctr" anchorCtr="1"/>
          <a:lstStyle/>
          <a:p>
            <a:pPr defTabSz="914400" fontAlgn="base">
              <a:spcBef>
                <a:spcPct val="50000"/>
              </a:spcBef>
            </a:pPr>
            <a:r>
              <a:rPr lang="zh-CN" altLang="en-US" sz="2800" b="1" dirty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逃走；逃跑</a:t>
            </a:r>
            <a:endParaRPr lang="zh-CN" altLang="en-US" sz="2800" b="1" dirty="0">
              <a:solidFill>
                <a:prstClr val="black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7" name="圆角矩形 260110"/>
          <p:cNvSpPr>
            <a:spLocks noChangeArrowheads="1"/>
          </p:cNvSpPr>
          <p:nvPr/>
        </p:nvSpPr>
        <p:spPr bwMode="auto">
          <a:xfrm>
            <a:off x="2842572" y="3774477"/>
            <a:ext cx="2378311" cy="1008288"/>
          </a:xfrm>
          <a:prstGeom prst="roundRect">
            <a:avLst>
              <a:gd name="adj" fmla="val 16667"/>
            </a:avLst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2" tIns="45718" rIns="91432" bIns="45718"/>
          <a:lstStyle/>
          <a:p>
            <a:pPr algn="ctr" defTabSz="914400" fontAlgn="base">
              <a:spcBef>
                <a:spcPct val="50000"/>
              </a:spcBef>
            </a:pPr>
            <a:r>
              <a:rPr lang="zh-CN" altLang="en-US" sz="2800" b="1" dirty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从记忆中</a:t>
            </a:r>
            <a:r>
              <a:rPr lang="en-US" altLang="zh-CN" sz="2800" b="1" dirty="0">
                <a:solidFill>
                  <a:srgbClr val="FFFF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“逃走”</a:t>
            </a:r>
            <a:endParaRPr lang="en-US" altLang="zh-CN" sz="2800" b="1" dirty="0">
              <a:solidFill>
                <a:srgbClr val="FFFF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0" name="圆角矩形 260120"/>
          <p:cNvSpPr>
            <a:spLocks noChangeArrowheads="1"/>
          </p:cNvSpPr>
          <p:nvPr/>
        </p:nvSpPr>
        <p:spPr bwMode="auto">
          <a:xfrm>
            <a:off x="6096071" y="3774657"/>
            <a:ext cx="2163589" cy="1006687"/>
          </a:xfrm>
          <a:prstGeom prst="roundRect">
            <a:avLst>
              <a:gd name="adj" fmla="val 16667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91432" tIns="45718" rIns="91432" bIns="45718" anchor="ctr" anchorCtr="1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800" b="1" dirty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被忘掉</a:t>
            </a:r>
            <a:endParaRPr lang="zh-CN" altLang="en-US" sz="2700" b="1" dirty="0">
              <a:solidFill>
                <a:prstClr val="white"/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14" name="圆角矩形 260120"/>
          <p:cNvSpPr>
            <a:spLocks noChangeArrowheads="1"/>
          </p:cNvSpPr>
          <p:nvPr/>
        </p:nvSpPr>
        <p:spPr bwMode="auto">
          <a:xfrm>
            <a:off x="8717280" y="1698625"/>
            <a:ext cx="3260090" cy="1282700"/>
          </a:xfrm>
          <a:prstGeom prst="roundRect">
            <a:avLst>
              <a:gd name="adj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91432" tIns="45718" rIns="91432" bIns="45718" anchor="ctr" anchorCtr="1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800" b="1" dirty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逃跑；逃脱；逃避</a:t>
            </a:r>
            <a:endParaRPr lang="zh-CN" altLang="en-US" sz="2700" b="1" dirty="0">
              <a:solidFill>
                <a:prstClr val="white"/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16" name="直接连接符 260111"/>
          <p:cNvSpPr>
            <a:spLocks noChangeShapeType="1"/>
          </p:cNvSpPr>
          <p:nvPr/>
        </p:nvSpPr>
        <p:spPr bwMode="auto">
          <a:xfrm>
            <a:off x="8195372" y="1631792"/>
            <a:ext cx="522393" cy="739140"/>
          </a:xfrm>
          <a:prstGeom prst="line">
            <a:avLst/>
          </a:prstGeom>
          <a:noFill/>
          <a:ln w="25400">
            <a:solidFill>
              <a:schemeClr val="accent1">
                <a:lumMod val="60000"/>
                <a:lumOff val="40000"/>
              </a:schemeClr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1432" tIns="45718" rIns="91432" bIns="45718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zh-CN" altLang="en-US" sz="2000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7" name="直接连接符 260111"/>
          <p:cNvSpPr>
            <a:spLocks noChangeShapeType="1"/>
          </p:cNvSpPr>
          <p:nvPr/>
        </p:nvSpPr>
        <p:spPr bwMode="auto">
          <a:xfrm flipV="1">
            <a:off x="8195310" y="2475865"/>
            <a:ext cx="516255" cy="504825"/>
          </a:xfrm>
          <a:prstGeom prst="line">
            <a:avLst/>
          </a:prstGeom>
          <a:noFill/>
          <a:ln w="25400">
            <a:solidFill>
              <a:schemeClr val="accent1">
                <a:lumMod val="60000"/>
                <a:lumOff val="40000"/>
              </a:schemeClr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1432" tIns="45718" rIns="91432" bIns="45718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zh-CN" altLang="en-US" sz="2000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8" name="直接连接符 260111"/>
          <p:cNvSpPr>
            <a:spLocks noChangeShapeType="1"/>
          </p:cNvSpPr>
          <p:nvPr/>
        </p:nvSpPr>
        <p:spPr bwMode="auto">
          <a:xfrm>
            <a:off x="8195236" y="5780820"/>
            <a:ext cx="752000" cy="0"/>
          </a:xfrm>
          <a:prstGeom prst="line">
            <a:avLst/>
          </a:prstGeom>
          <a:noFill/>
          <a:ln w="25400">
            <a:solidFill>
              <a:schemeClr val="accent1">
                <a:lumMod val="60000"/>
                <a:lumOff val="40000"/>
              </a:schemeClr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1432" tIns="45718" rIns="91432" bIns="45718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zh-CN" altLang="en-US" sz="2000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4" name="圆角矩形 260120"/>
          <p:cNvSpPr>
            <a:spLocks noChangeArrowheads="1"/>
          </p:cNvSpPr>
          <p:nvPr/>
        </p:nvSpPr>
        <p:spPr bwMode="auto">
          <a:xfrm>
            <a:off x="8947454" y="5256752"/>
            <a:ext cx="2291339" cy="1016000"/>
          </a:xfrm>
          <a:prstGeom prst="roundRect">
            <a:avLst>
              <a:gd name="adj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91432" tIns="45718" rIns="91432" bIns="45718" anchor="ctr" anchorCtr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800" b="1" dirty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泄漏；出口</a:t>
            </a:r>
            <a:endParaRPr lang="zh-CN" altLang="en-US" sz="2800" b="1" dirty="0">
              <a:solidFill>
                <a:prstClr val="black"/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886547" y="597397"/>
            <a:ext cx="1145540" cy="582295"/>
          </a:xfrm>
          <a:prstGeom prst="rect">
            <a:avLst/>
          </a:prstGeom>
          <a:noFill/>
        </p:spPr>
        <p:txBody>
          <a:bodyPr wrap="square" lIns="91432" tIns="45718" rIns="91432" bIns="45718" rtlCol="0">
            <a:spAutoFit/>
          </a:bodyPr>
          <a:lstStyle/>
          <a:p>
            <a:pPr defTabSz="914400"/>
            <a:r>
              <a:rPr lang="en-US" altLang="zh-CN" sz="3200" b="1" i="1" dirty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v</a:t>
            </a:r>
            <a:endParaRPr lang="en-US" altLang="zh-CN" sz="3200" b="1" i="1" dirty="0">
              <a:solidFill>
                <a:schemeClr val="tx1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940481" y="1116038"/>
            <a:ext cx="1145540" cy="582295"/>
          </a:xfrm>
          <a:prstGeom prst="rect">
            <a:avLst/>
          </a:prstGeom>
          <a:noFill/>
        </p:spPr>
        <p:txBody>
          <a:bodyPr wrap="square" lIns="91432" tIns="45718" rIns="91432" bIns="45718" rtlCol="0">
            <a:spAutoFit/>
          </a:bodyPr>
          <a:lstStyle/>
          <a:p>
            <a:pPr defTabSz="914400"/>
            <a:r>
              <a:rPr lang="en-US" altLang="zh-CN" sz="3200" b="1" i="1" dirty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n</a:t>
            </a:r>
            <a:endParaRPr lang="en-US" altLang="zh-CN" sz="3200" b="1" i="1" dirty="0">
              <a:solidFill>
                <a:schemeClr val="tx1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sp>
        <p:nvSpPr>
          <p:cNvPr id="41" name="圆角矩形 260103"/>
          <p:cNvSpPr>
            <a:spLocks noChangeArrowheads="1"/>
          </p:cNvSpPr>
          <p:nvPr/>
        </p:nvSpPr>
        <p:spPr bwMode="auto">
          <a:xfrm>
            <a:off x="300361" y="3174365"/>
            <a:ext cx="2064385" cy="1608400"/>
          </a:xfrm>
          <a:prstGeom prst="roundRect">
            <a:avLst>
              <a:gd name="adj" fmla="val 16667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91432" tIns="45718" rIns="91432" bIns="45718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800" b="1" spc="-300" dirty="0">
                <a:solidFill>
                  <a:srgbClr val="FFFF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(</a:t>
            </a:r>
            <a:r>
              <a:rPr lang="zh-CN" altLang="zh-CN" sz="2800" b="1" spc="-300" dirty="0">
                <a:solidFill>
                  <a:srgbClr val="FFFF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从</a:t>
            </a:r>
            <a:r>
              <a:rPr lang="en-US" altLang="zh-CN" sz="2800" b="1" spc="-300" dirty="0">
                <a:solidFill>
                  <a:srgbClr val="FFFF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……) </a:t>
            </a:r>
            <a:endParaRPr lang="en-US" altLang="zh-CN" sz="2800" b="1" spc="-300" dirty="0">
              <a:solidFill>
                <a:srgbClr val="FFFF00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zh-CN" altLang="zh-CN" sz="2800" b="1" spc="-300" dirty="0">
                <a:solidFill>
                  <a:srgbClr val="FFFF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逃走</a:t>
            </a:r>
            <a:endParaRPr lang="en-US" altLang="zh-CN" sz="2800" b="1" spc="-300" dirty="0">
              <a:solidFill>
                <a:srgbClr val="FFFF00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8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（基本义）</a:t>
            </a:r>
            <a:endParaRPr lang="zh-CN" altLang="en-US" sz="2800" b="1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  <p:transition>
    <p:cover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bldLvl="0" animBg="1"/>
      <p:bldP spid="46" grpId="0" bldLvl="0" animBg="1"/>
      <p:bldP spid="47" grpId="0" bldLvl="0" animBg="1"/>
      <p:bldP spid="7" grpId="0" bldLvl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10" name="文本框 9"/>
          <p:cNvSpPr txBox="1"/>
          <p:nvPr/>
        </p:nvSpPr>
        <p:spPr>
          <a:xfrm>
            <a:off x="711835" y="496570"/>
            <a:ext cx="11294110" cy="8915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>
                <a:latin typeface="Times New Roman" panose="02020603050405020304" charset="0"/>
                <a:cs typeface="Times New Roman" panose="02020603050405020304" charset="0"/>
              </a:rPr>
              <a:t>4. smooth out </a:t>
            </a:r>
            <a:r>
              <a:rPr lang="zh-CN" altLang="en-US" sz="2800">
                <a:latin typeface="Times New Roman" panose="02020603050405020304" charset="0"/>
                <a:cs typeface="Times New Roman" panose="02020603050405020304" charset="0"/>
              </a:rPr>
              <a:t>消除</a:t>
            </a:r>
            <a:r>
              <a:rPr lang="en-US" altLang="zh-CN" sz="2800">
                <a:latin typeface="Times New Roman" panose="02020603050405020304" charset="0"/>
                <a:cs typeface="Times New Roman" panose="02020603050405020304" charset="0"/>
              </a:rPr>
              <a:t>(</a:t>
            </a:r>
            <a:r>
              <a:rPr lang="zh-CN" altLang="en-US" sz="2800">
                <a:latin typeface="Times New Roman" panose="02020603050405020304" charset="0"/>
                <a:cs typeface="Times New Roman" panose="02020603050405020304" charset="0"/>
              </a:rPr>
              <a:t>问题</a:t>
            </a:r>
            <a:r>
              <a:rPr lang="en-US" altLang="zh-CN" sz="2800">
                <a:latin typeface="Times New Roman" panose="02020603050405020304" charset="0"/>
                <a:cs typeface="Times New Roman" panose="02020603050405020304" charset="0"/>
              </a:rPr>
              <a:t>),</a:t>
            </a:r>
            <a:r>
              <a:rPr lang="zh-CN" altLang="en-US" sz="2800">
                <a:latin typeface="Times New Roman" panose="02020603050405020304" charset="0"/>
                <a:cs typeface="Times New Roman" panose="02020603050405020304" charset="0"/>
              </a:rPr>
              <a:t>克服（困难）</a:t>
            </a:r>
            <a:endParaRPr lang="en-US" altLang="zh-CN" sz="320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zh-CN" sz="2000">
                <a:latin typeface="Cambria" panose="02040503050406030204" charset="0"/>
                <a:cs typeface="Cambria" panose="02040503050406030204" charset="0"/>
                <a:sym typeface="+mn-ea"/>
              </a:rPr>
              <a:t>L5</a:t>
            </a:r>
            <a:r>
              <a:rPr lang="zh-CN" altLang="en-US" sz="2000">
                <a:latin typeface="Cambria" panose="02040503050406030204" charset="0"/>
                <a:cs typeface="Cambria" panose="02040503050406030204" charset="0"/>
                <a:sym typeface="+mn-ea"/>
              </a:rPr>
              <a:t>：</a:t>
            </a:r>
            <a:r>
              <a:rPr lang="en-US" altLang="zh-CN" sz="2000">
                <a:latin typeface="Cambria" panose="02040503050406030204" charset="0"/>
                <a:cs typeface="Cambria" panose="02040503050406030204" charset="0"/>
                <a:sym typeface="+mn-ea"/>
              </a:rPr>
              <a:t>close friendships will help </a:t>
            </a:r>
            <a:r>
              <a:rPr lang="en-US" altLang="zh-CN" sz="2000" b="1">
                <a:solidFill>
                  <a:srgbClr val="C00000"/>
                </a:solidFill>
                <a:highlight>
                  <a:srgbClr val="FFFF00"/>
                </a:highlight>
                <a:latin typeface="Cambria" panose="02040503050406030204" charset="0"/>
                <a:cs typeface="Cambria" panose="02040503050406030204" charset="0"/>
                <a:sym typeface="+mn-ea"/>
              </a:rPr>
              <a:t>smooth out</a:t>
            </a:r>
            <a:r>
              <a:rPr lang="en-US" altLang="zh-CN" sz="2000">
                <a:latin typeface="Cambria" panose="02040503050406030204" charset="0"/>
                <a:cs typeface="Cambria" panose="02040503050406030204" charset="0"/>
                <a:sym typeface="+mn-ea"/>
              </a:rPr>
              <a:t> the sometimes rocky road </a:t>
            </a:r>
            <a:r>
              <a:rPr lang="en-US" altLang="zh-CN" sz="2000" u="sng">
                <a:latin typeface="Cambria" panose="02040503050406030204" charset="0"/>
                <a:cs typeface="Cambria" panose="02040503050406030204" charset="0"/>
                <a:sym typeface="+mn-ea"/>
              </a:rPr>
              <a:t>that we </a:t>
            </a:r>
            <a:r>
              <a:rPr lang="en-US" altLang="zh-CN" sz="2000" b="1" u="sng">
                <a:solidFill>
                  <a:srgbClr val="C00000"/>
                </a:solidFill>
                <a:latin typeface="Cambria" panose="02040503050406030204" charset="0"/>
                <a:cs typeface="Cambria" panose="02040503050406030204" charset="0"/>
                <a:sym typeface="+mn-ea"/>
              </a:rPr>
              <a:t>are</a:t>
            </a:r>
            <a:r>
              <a:rPr lang="en-US" altLang="zh-CN" sz="2000" u="sng">
                <a:latin typeface="Cambria" panose="02040503050406030204" charset="0"/>
                <a:cs typeface="Cambria" panose="02040503050406030204" charset="0"/>
                <a:sym typeface="+mn-ea"/>
              </a:rPr>
              <a:t> all </a:t>
            </a:r>
            <a:r>
              <a:rPr lang="en-US" altLang="zh-CN" sz="2000" b="1" u="sng">
                <a:solidFill>
                  <a:srgbClr val="C00000"/>
                </a:solidFill>
                <a:latin typeface="Cambria" panose="02040503050406030204" charset="0"/>
                <a:cs typeface="Cambria" panose="02040503050406030204" charset="0"/>
                <a:sym typeface="+mn-ea"/>
              </a:rPr>
              <a:t>meant to</a:t>
            </a:r>
            <a:r>
              <a:rPr lang="en-US" altLang="zh-CN" sz="2000" u="sng">
                <a:latin typeface="Cambria" panose="02040503050406030204" charset="0"/>
                <a:cs typeface="Cambria" panose="02040503050406030204" charset="0"/>
                <a:sym typeface="+mn-ea"/>
              </a:rPr>
              <a:t> travel</a:t>
            </a:r>
            <a:endParaRPr lang="en-US" altLang="zh-CN" sz="2000"/>
          </a:p>
        </p:txBody>
      </p:sp>
      <p:sp>
        <p:nvSpPr>
          <p:cNvPr id="2" name="文本框 1"/>
          <p:cNvSpPr txBox="1"/>
          <p:nvPr/>
        </p:nvSpPr>
        <p:spPr>
          <a:xfrm>
            <a:off x="753110" y="1492250"/>
            <a:ext cx="9465310" cy="1210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30000"/>
              </a:lnSpc>
            </a:pPr>
            <a:r>
              <a:rPr lang="en-US" altLang="zh-CN" sz="2800">
                <a:latin typeface="Times New Roman" panose="02020603050405020304" charset="0"/>
                <a:ea typeface="宋体" panose="02010600030101010101" pitchFamily="2" charset="-122"/>
              </a:rPr>
              <a:t>smooth out difficulties </a:t>
            </a:r>
            <a:r>
              <a:rPr lang="zh-CN" altLang="en-US" sz="2800">
                <a:latin typeface="Times New Roman" panose="02020603050405020304" charset="0"/>
                <a:ea typeface="宋体" panose="02010600030101010101" pitchFamily="2" charset="-122"/>
              </a:rPr>
              <a:t>克服困难</a:t>
            </a:r>
            <a:endParaRPr lang="en-US" altLang="zh-CN" sz="2800">
              <a:latin typeface="Times New Roman" panose="02020603050405020304" charset="0"/>
              <a:ea typeface="宋体" panose="02010600030101010101" pitchFamily="2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2800">
                <a:latin typeface="Times New Roman" panose="02020603050405020304" charset="0"/>
                <a:ea typeface="宋体" panose="02010600030101010101" pitchFamily="2" charset="-122"/>
              </a:rPr>
              <a:t>Nancy </a:t>
            </a:r>
            <a:r>
              <a:rPr lang="en-US" altLang="zh-CN" sz="2800" b="1">
                <a:solidFill>
                  <a:srgbClr val="C00000"/>
                </a:solidFill>
                <a:latin typeface="Times New Roman" panose="02020603050405020304" charset="0"/>
                <a:ea typeface="宋体" panose="02010600030101010101" pitchFamily="2" charset="-122"/>
              </a:rPr>
              <a:t>smoothed out</a:t>
            </a:r>
            <a:r>
              <a:rPr lang="en-US" altLang="zh-CN" sz="2800">
                <a:latin typeface="Times New Roman" panose="02020603050405020304" charset="0"/>
                <a:ea typeface="宋体" panose="02010600030101010101" pitchFamily="2" charset="-122"/>
              </a:rPr>
              <a:t> the wrinkles(</a:t>
            </a:r>
            <a:r>
              <a:rPr lang="zh-CN" altLang="en-US" sz="2800">
                <a:latin typeface="Times New Roman" panose="02020603050405020304" charset="0"/>
                <a:ea typeface="宋体" panose="02010600030101010101" pitchFamily="2" charset="-122"/>
              </a:rPr>
              <a:t>褶皱</a:t>
            </a:r>
            <a:r>
              <a:rPr lang="en-US" altLang="zh-CN" sz="2800">
                <a:latin typeface="Times New Roman" panose="02020603050405020304" charset="0"/>
                <a:ea typeface="宋体" panose="02010600030101010101" pitchFamily="2" charset="-122"/>
              </a:rPr>
              <a:t>) in her son’s shirt.</a:t>
            </a:r>
            <a:endParaRPr lang="en-US" altLang="zh-CN" sz="2800">
              <a:latin typeface="Times New Roman" panose="02020603050405020304" charset="0"/>
              <a:ea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35000" y="3010535"/>
            <a:ext cx="10285730" cy="23742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60000"/>
              </a:lnSpc>
            </a:pPr>
            <a:r>
              <a:rPr lang="en-US" altLang="zh-CN" sz="2800">
                <a:latin typeface="Times New Roman" panose="02020603050405020304" charset="0"/>
                <a:cs typeface="Times New Roman" panose="02020603050405020304" charset="0"/>
              </a:rPr>
              <a:t>smooth the way/path for sth. </a:t>
            </a:r>
            <a:r>
              <a:rPr lang="zh-CN" altLang="en-US" sz="2800">
                <a:latin typeface="Times New Roman" panose="02020603050405020304" charset="0"/>
                <a:cs typeface="Times New Roman" panose="02020603050405020304" charset="0"/>
              </a:rPr>
              <a:t>为</a:t>
            </a:r>
            <a:r>
              <a:rPr lang="en-US" altLang="zh-CN" sz="2800">
                <a:latin typeface="Times New Roman" panose="02020603050405020304" charset="0"/>
                <a:cs typeface="Times New Roman" panose="02020603050405020304" charset="0"/>
              </a:rPr>
              <a:t>...</a:t>
            </a:r>
            <a:r>
              <a:rPr lang="zh-CN" altLang="en-US" sz="2800">
                <a:latin typeface="Times New Roman" panose="02020603050405020304" charset="0"/>
                <a:cs typeface="Times New Roman" panose="02020603050405020304" charset="0"/>
              </a:rPr>
              <a:t>铺平道路</a:t>
            </a:r>
            <a:endParaRPr lang="en-US" altLang="zh-CN" sz="2800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800">
                <a:latin typeface="Times New Roman" panose="02020603050405020304" charset="0"/>
                <a:cs typeface="Times New Roman" panose="02020603050405020304" charset="0"/>
              </a:rPr>
              <a:t>smooth sth. over </a:t>
            </a:r>
            <a:r>
              <a:rPr lang="zh-CN" altLang="en-US" sz="2800">
                <a:latin typeface="Times New Roman" panose="02020603050405020304" charset="0"/>
                <a:cs typeface="Times New Roman" panose="02020603050405020304" charset="0"/>
              </a:rPr>
              <a:t>缓和，</a:t>
            </a:r>
            <a:r>
              <a:rPr lang="zh-CN" altLang="en-US" sz="2800">
                <a:latin typeface="Times New Roman" panose="02020603050405020304" charset="0"/>
                <a:cs typeface="Times New Roman" panose="02020603050405020304" charset="0"/>
              </a:rPr>
              <a:t>调节</a:t>
            </a:r>
            <a:endParaRPr lang="zh-CN" altLang="en-US" sz="2800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110000"/>
              </a:lnSpc>
            </a:pPr>
            <a:r>
              <a:rPr lang="en-US" altLang="zh-CN" sz="2800">
                <a:latin typeface="Times New Roman" panose="02020603050405020304" charset="0"/>
                <a:cs typeface="Times New Roman" panose="02020603050405020304" charset="0"/>
              </a:rPr>
              <a:t>A</a:t>
            </a:r>
            <a:r>
              <a:rPr lang="en-US" altLang="zh-CN" sz="2800">
                <a:latin typeface="Times New Roman" panose="02020603050405020304" charset="0"/>
                <a:cs typeface="Times New Roman" panose="02020603050405020304" charset="0"/>
              </a:rPr>
              <a:t>dam decided to ask Lisa out for dinner to smooth things over.</a:t>
            </a:r>
            <a:endParaRPr lang="en-US" altLang="zh-CN" sz="2800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110000"/>
              </a:lnSpc>
            </a:pPr>
            <a:r>
              <a:rPr lang="en-US" altLang="zh-CN" sz="2800">
                <a:latin typeface="Times New Roman" panose="02020603050405020304" charset="0"/>
                <a:cs typeface="Times New Roman" panose="02020603050405020304" charset="0"/>
              </a:rPr>
              <a:t>亚当决定邀请丽莎共进晚餐，</a:t>
            </a:r>
            <a:r>
              <a:rPr lang="zh-CN" altLang="en-US" sz="2800">
                <a:latin typeface="Times New Roman" panose="02020603050405020304" charset="0"/>
                <a:cs typeface="Times New Roman" panose="02020603050405020304" charset="0"/>
              </a:rPr>
              <a:t>以缓和矛盾</a:t>
            </a:r>
            <a:r>
              <a:rPr lang="en-US" altLang="zh-CN" sz="2800">
                <a:latin typeface="Times New Roman" panose="02020603050405020304" charset="0"/>
                <a:cs typeface="Times New Roman" panose="02020603050405020304" charset="0"/>
              </a:rPr>
              <a:t>。</a:t>
            </a:r>
            <a:endParaRPr lang="en-US" altLang="zh-CN" sz="28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753110" y="1616710"/>
            <a:ext cx="3387090" cy="405765"/>
          </a:xfrm>
          <a:prstGeom prst="rect">
            <a:avLst/>
          </a:prstGeom>
          <a:solidFill>
            <a:srgbClr val="245359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3199765" y="3945890"/>
            <a:ext cx="2240915" cy="405765"/>
          </a:xfrm>
          <a:prstGeom prst="rect">
            <a:avLst/>
          </a:prstGeom>
          <a:solidFill>
            <a:srgbClr val="245359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684020" y="2561590"/>
            <a:ext cx="281686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/>
              <a:t>弄平；使平整</a:t>
            </a:r>
            <a:endParaRPr lang="zh-CN" altLang="en-US" sz="2800"/>
          </a:p>
        </p:txBody>
      </p:sp>
      <p:sp>
        <p:nvSpPr>
          <p:cNvPr id="6" name="矩形 5"/>
          <p:cNvSpPr/>
          <p:nvPr/>
        </p:nvSpPr>
        <p:spPr>
          <a:xfrm>
            <a:off x="1684020" y="2604770"/>
            <a:ext cx="2379345" cy="405765"/>
          </a:xfrm>
          <a:prstGeom prst="rect">
            <a:avLst/>
          </a:prstGeom>
          <a:solidFill>
            <a:srgbClr val="245359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4906645" y="3275965"/>
            <a:ext cx="2379345" cy="405765"/>
          </a:xfrm>
          <a:prstGeom prst="rect">
            <a:avLst/>
          </a:prstGeom>
          <a:solidFill>
            <a:srgbClr val="245359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711835" y="4887595"/>
            <a:ext cx="6574155" cy="405765"/>
          </a:xfrm>
          <a:prstGeom prst="rect">
            <a:avLst/>
          </a:prstGeom>
          <a:solidFill>
            <a:srgbClr val="245359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6" grpId="0" animBg="1"/>
      <p:bldP spid="7" grpId="0" animBg="1"/>
      <p:bldP spid="8" grpId="0" animBg="1"/>
      <p:bldP spid="13" grpId="1" animBg="1"/>
      <p:bldP spid="6" grpId="1" animBg="1"/>
      <p:bldP spid="7" grpId="1" animBg="1"/>
      <p:bldP spid="8" grpId="1" animBg="1"/>
      <p:bldP spid="4" grpId="0" animBg="1"/>
      <p:bldP spid="4" grpId="1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430230" y="236416"/>
            <a:ext cx="4260215" cy="6451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CN" altLang="en-US" sz="3600" b="1" dirty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含有 </a:t>
            </a:r>
            <a:r>
              <a:rPr lang="en-US" altLang="zh-CN" sz="3600" b="1" dirty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out </a:t>
            </a:r>
            <a:r>
              <a:rPr lang="zh-CN" altLang="en-US" sz="3600" b="1" dirty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的短语动词</a:t>
            </a:r>
            <a:endParaRPr lang="zh-CN" altLang="en-US" sz="3600" b="1" dirty="0">
              <a:solidFill>
                <a:schemeClr val="tx1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2094411" y="1062477"/>
            <a:ext cx="1786270" cy="578362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cut out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2094411" y="1793239"/>
            <a:ext cx="1786270" cy="578362"/>
          </a:xfrm>
          <a:prstGeom prst="roundRec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work out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2094411" y="2524001"/>
            <a:ext cx="1786270" cy="578362"/>
          </a:xfrm>
          <a:prstGeom prst="roundRec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check out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2094411" y="3254763"/>
            <a:ext cx="1786270" cy="578362"/>
          </a:xfrm>
          <a:prstGeom prst="roundRec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find out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2094411" y="4077014"/>
            <a:ext cx="1786270" cy="578362"/>
          </a:xfrm>
          <a:prstGeom prst="roundRec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put out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7020830" y="1034906"/>
            <a:ext cx="1786270" cy="578362"/>
          </a:xfrm>
          <a:prstGeom prst="roundRec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watch out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sp>
        <p:nvSpPr>
          <p:cNvPr id="17" name="圆角矩形 16"/>
          <p:cNvSpPr/>
          <p:nvPr/>
        </p:nvSpPr>
        <p:spPr>
          <a:xfrm>
            <a:off x="7020830" y="1807293"/>
            <a:ext cx="1786270" cy="578362"/>
          </a:xfrm>
          <a:prstGeom prst="roundRec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take out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7020830" y="2551572"/>
            <a:ext cx="1786270" cy="578362"/>
          </a:xfrm>
          <a:prstGeom prst="roundRec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die out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7003109" y="3254763"/>
            <a:ext cx="1786270" cy="578362"/>
          </a:xfrm>
          <a:prstGeom prst="roundRec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make out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sp>
        <p:nvSpPr>
          <p:cNvPr id="23" name="圆角矩形 22"/>
          <p:cNvSpPr/>
          <p:nvPr/>
        </p:nvSpPr>
        <p:spPr>
          <a:xfrm>
            <a:off x="7020830" y="3993273"/>
            <a:ext cx="1768549" cy="578362"/>
          </a:xfrm>
          <a:prstGeom prst="roundRec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burn out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cxnSp>
        <p:nvCxnSpPr>
          <p:cNvPr id="26" name="直接连接符 25"/>
          <p:cNvCxnSpPr>
            <a:endCxn id="27" idx="2"/>
          </p:cNvCxnSpPr>
          <p:nvPr/>
        </p:nvCxnSpPr>
        <p:spPr>
          <a:xfrm>
            <a:off x="3880681" y="1305997"/>
            <a:ext cx="883665" cy="1507722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椭圆 26"/>
          <p:cNvSpPr/>
          <p:nvPr/>
        </p:nvSpPr>
        <p:spPr>
          <a:xfrm>
            <a:off x="4764346" y="2331050"/>
            <a:ext cx="1297172" cy="9653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040794" y="2565626"/>
            <a:ext cx="7442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out</a:t>
            </a:r>
            <a:endParaRPr lang="en-US" altLang="zh-CN" sz="2800" b="1" dirty="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cxnSp>
        <p:nvCxnSpPr>
          <p:cNvPr id="29" name="直接连接符 28"/>
          <p:cNvCxnSpPr>
            <a:endCxn id="27" idx="2"/>
          </p:cNvCxnSpPr>
          <p:nvPr/>
        </p:nvCxnSpPr>
        <p:spPr>
          <a:xfrm>
            <a:off x="3880681" y="2096474"/>
            <a:ext cx="883665" cy="717245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>
            <a:endCxn id="27" idx="2"/>
          </p:cNvCxnSpPr>
          <p:nvPr/>
        </p:nvCxnSpPr>
        <p:spPr>
          <a:xfrm>
            <a:off x="3880681" y="2813182"/>
            <a:ext cx="883665" cy="537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>
            <a:endCxn id="27" idx="2"/>
          </p:cNvCxnSpPr>
          <p:nvPr/>
        </p:nvCxnSpPr>
        <p:spPr>
          <a:xfrm flipV="1">
            <a:off x="3880681" y="2813719"/>
            <a:ext cx="883665" cy="748852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>
            <a:endCxn id="27" idx="2"/>
          </p:cNvCxnSpPr>
          <p:nvPr/>
        </p:nvCxnSpPr>
        <p:spPr>
          <a:xfrm flipV="1">
            <a:off x="3880681" y="2813719"/>
            <a:ext cx="883665" cy="153949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/>
          <p:cNvCxnSpPr>
            <a:stCxn id="15" idx="1"/>
            <a:endCxn id="27" idx="6"/>
          </p:cNvCxnSpPr>
          <p:nvPr/>
        </p:nvCxnSpPr>
        <p:spPr>
          <a:xfrm flipH="1">
            <a:off x="6061518" y="1324087"/>
            <a:ext cx="959312" cy="1489632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>
            <a:stCxn id="17" idx="1"/>
            <a:endCxn id="27" idx="6"/>
          </p:cNvCxnSpPr>
          <p:nvPr/>
        </p:nvCxnSpPr>
        <p:spPr>
          <a:xfrm flipH="1">
            <a:off x="6061518" y="2096474"/>
            <a:ext cx="959312" cy="717245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>
            <a:stCxn id="19" idx="1"/>
            <a:endCxn id="27" idx="6"/>
          </p:cNvCxnSpPr>
          <p:nvPr/>
        </p:nvCxnSpPr>
        <p:spPr>
          <a:xfrm flipH="1" flipV="1">
            <a:off x="6061518" y="2813719"/>
            <a:ext cx="959312" cy="27034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/>
          <p:cNvCxnSpPr>
            <a:stCxn id="21" idx="1"/>
            <a:endCxn id="27" idx="6"/>
          </p:cNvCxnSpPr>
          <p:nvPr/>
        </p:nvCxnSpPr>
        <p:spPr>
          <a:xfrm flipH="1" flipV="1">
            <a:off x="6061518" y="2813719"/>
            <a:ext cx="941591" cy="730225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/>
          <p:cNvCxnSpPr>
            <a:endCxn id="27" idx="6"/>
          </p:cNvCxnSpPr>
          <p:nvPr/>
        </p:nvCxnSpPr>
        <p:spPr>
          <a:xfrm flipH="1" flipV="1">
            <a:off x="6061518" y="2813719"/>
            <a:ext cx="941594" cy="1528696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矩形 49"/>
          <p:cNvSpPr/>
          <p:nvPr/>
        </p:nvSpPr>
        <p:spPr>
          <a:xfrm>
            <a:off x="1115252" y="5789321"/>
            <a:ext cx="8595360" cy="52322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学习短语动词时，可以根据小品词画思维导图来学习</a:t>
            </a:r>
            <a:endParaRPr lang="zh-CN" altLang="en-US" sz="2800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cxnSp>
        <p:nvCxnSpPr>
          <p:cNvPr id="37" name="直接连接符 36"/>
          <p:cNvCxnSpPr>
            <a:endCxn id="27" idx="2"/>
          </p:cNvCxnSpPr>
          <p:nvPr/>
        </p:nvCxnSpPr>
        <p:spPr>
          <a:xfrm flipV="1">
            <a:off x="3862960" y="2813719"/>
            <a:ext cx="901386" cy="2325506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圆角矩形 39"/>
          <p:cNvSpPr/>
          <p:nvPr/>
        </p:nvSpPr>
        <p:spPr>
          <a:xfrm>
            <a:off x="2094411" y="4962155"/>
            <a:ext cx="1786270" cy="578362"/>
          </a:xfrm>
          <a:prstGeom prst="roundRec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run out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cxnSp>
        <p:nvCxnSpPr>
          <p:cNvPr id="44" name="直接连接符 43"/>
          <p:cNvCxnSpPr>
            <a:endCxn id="27" idx="6"/>
          </p:cNvCxnSpPr>
          <p:nvPr/>
        </p:nvCxnSpPr>
        <p:spPr>
          <a:xfrm flipH="1" flipV="1">
            <a:off x="6061518" y="2813719"/>
            <a:ext cx="941592" cy="2325506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圆角矩形 45"/>
          <p:cNvSpPr/>
          <p:nvPr/>
        </p:nvSpPr>
        <p:spPr>
          <a:xfrm>
            <a:off x="7020829" y="4877614"/>
            <a:ext cx="1768549" cy="578362"/>
          </a:xfrm>
          <a:prstGeom prst="roundRec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carry out 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650875" y="556260"/>
            <a:ext cx="11014075" cy="52622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200000"/>
              </a:lnSpc>
            </a:pPr>
            <a:r>
              <a:rPr lang="en-US" altLang="zh-CN" sz="2800" u="sng">
                <a:latin typeface="Cambria" panose="02040503050406030204" charset="0"/>
                <a:cs typeface="Cambria" panose="02040503050406030204" charset="0"/>
              </a:rPr>
              <a:t>As we walk the “path of life”, </a:t>
            </a:r>
            <a:r>
              <a:rPr lang="en-US" altLang="zh-CN" sz="2800">
                <a:latin typeface="Cambria" panose="02040503050406030204" charset="0"/>
                <a:cs typeface="Cambria" panose="02040503050406030204" charset="0"/>
              </a:rPr>
              <a:t>we may sometimes wish to </a:t>
            </a:r>
            <a:r>
              <a:rPr lang="en-US" altLang="zh-CN" sz="2800" b="1">
                <a:solidFill>
                  <a:srgbClr val="C00000"/>
                </a:solidFill>
                <a:latin typeface="Cambria" panose="02040503050406030204" charset="0"/>
                <a:cs typeface="Cambria" panose="02040503050406030204" charset="0"/>
              </a:rPr>
              <a:t>be alone with </a:t>
            </a:r>
            <a:r>
              <a:rPr lang="en-US" altLang="zh-CN" sz="2800">
                <a:latin typeface="Cambria" panose="02040503050406030204" charset="0"/>
                <a:cs typeface="Cambria" panose="02040503050406030204" charset="0"/>
              </a:rPr>
              <a:t>our own thoughts</a:t>
            </a:r>
            <a:r>
              <a:rPr lang="en-US" altLang="zh-CN" sz="2800" u="sng">
                <a:latin typeface="Cambria" panose="02040503050406030204" charset="0"/>
                <a:cs typeface="Cambria" panose="02040503050406030204" charset="0"/>
              </a:rPr>
              <a:t>, for quiet periods of </a:t>
            </a:r>
            <a:r>
              <a:rPr lang="en-US" altLang="zh-CN" sz="2800" u="sng">
                <a:highlight>
                  <a:srgbClr val="FFFF00"/>
                </a:highlight>
                <a:latin typeface="Cambria" panose="02040503050406030204" charset="0"/>
                <a:cs typeface="Cambria" panose="02040503050406030204" charset="0"/>
              </a:rPr>
              <a:t>reflection</a:t>
            </a:r>
            <a:r>
              <a:rPr lang="en-US" altLang="zh-CN" sz="2800" u="sng">
                <a:latin typeface="Cambria" panose="02040503050406030204" charset="0"/>
                <a:cs typeface="Cambria" panose="02040503050406030204" charset="0"/>
              </a:rPr>
              <a:t> can </a:t>
            </a:r>
            <a:r>
              <a:rPr lang="en-US" altLang="zh-CN" sz="2800" b="1" u="sng">
                <a:solidFill>
                  <a:srgbClr val="C00000"/>
                </a:solidFill>
                <a:latin typeface="Cambria" panose="02040503050406030204" charset="0"/>
                <a:cs typeface="Cambria" panose="02040503050406030204" charset="0"/>
              </a:rPr>
              <a:t>lead to</a:t>
            </a:r>
            <a:r>
              <a:rPr lang="en-US" altLang="zh-CN" sz="2800" u="sng">
                <a:latin typeface="Cambria" panose="02040503050406030204" charset="0"/>
                <a:cs typeface="Cambria" panose="02040503050406030204" charset="0"/>
              </a:rPr>
              <a:t> personal improvement</a:t>
            </a:r>
            <a:r>
              <a:rPr lang="en-US" altLang="zh-CN" sz="2800">
                <a:latin typeface="Cambria" panose="02040503050406030204" charset="0"/>
                <a:cs typeface="Cambria" panose="02040503050406030204" charset="0"/>
              </a:rPr>
              <a:t>. However, </a:t>
            </a:r>
            <a:r>
              <a:rPr lang="en-US" altLang="zh-CN" sz="2800" u="sng">
                <a:latin typeface="Cambria" panose="02040503050406030204" charset="0"/>
                <a:cs typeface="Cambria" panose="02040503050406030204" charset="0"/>
              </a:rPr>
              <a:t>when we </a:t>
            </a:r>
            <a:r>
              <a:rPr lang="en-US" altLang="zh-CN" sz="2800" b="1" u="sng">
                <a:solidFill>
                  <a:srgbClr val="C00000"/>
                </a:solidFill>
                <a:highlight>
                  <a:srgbClr val="FFFF00"/>
                </a:highlight>
                <a:latin typeface="Cambria" panose="02040503050406030204" charset="0"/>
                <a:cs typeface="Cambria" panose="02040503050406030204" charset="0"/>
              </a:rPr>
              <a:t>seek</a:t>
            </a:r>
            <a:r>
              <a:rPr lang="en-US" altLang="zh-CN" sz="2800" b="1" u="sng">
                <a:solidFill>
                  <a:srgbClr val="C00000"/>
                </a:solidFill>
                <a:latin typeface="Cambria" panose="02040503050406030204" charset="0"/>
                <a:cs typeface="Cambria" panose="02040503050406030204" charset="0"/>
              </a:rPr>
              <a:t> to be</a:t>
            </a:r>
            <a:r>
              <a:rPr lang="en-US" altLang="zh-CN" sz="2800" u="sng">
                <a:latin typeface="Cambria" panose="02040503050406030204" charset="0"/>
                <a:cs typeface="Cambria" panose="02040503050406030204" charset="0"/>
              </a:rPr>
              <a:t> alone</a:t>
            </a:r>
            <a:r>
              <a:rPr lang="en-US" altLang="zh-CN" sz="2800">
                <a:latin typeface="Cambria" panose="02040503050406030204" charset="0"/>
                <a:cs typeface="Cambria" panose="02040503050406030204" charset="0"/>
              </a:rPr>
              <a:t>, we must be careful </a:t>
            </a:r>
            <a:r>
              <a:rPr lang="en-US" altLang="zh-CN" sz="2800" u="sng">
                <a:latin typeface="Cambria" panose="02040503050406030204" charset="0"/>
                <a:cs typeface="Cambria" panose="02040503050406030204" charset="0"/>
              </a:rPr>
              <a:t>that we do not always </a:t>
            </a:r>
            <a:r>
              <a:rPr lang="en-US" altLang="zh-CN" sz="2800" b="1" u="sng">
                <a:solidFill>
                  <a:srgbClr val="C00000"/>
                </a:solidFill>
                <a:highlight>
                  <a:srgbClr val="FFFF00"/>
                </a:highlight>
                <a:latin typeface="Cambria" panose="02040503050406030204" charset="0"/>
                <a:cs typeface="Cambria" panose="02040503050406030204" charset="0"/>
              </a:rPr>
              <a:t>escape </a:t>
            </a:r>
            <a:r>
              <a:rPr lang="en-US" altLang="zh-CN" sz="2800" b="1" u="sng">
                <a:solidFill>
                  <a:srgbClr val="C00000"/>
                </a:solidFill>
                <a:latin typeface="Cambria" panose="02040503050406030204" charset="0"/>
                <a:cs typeface="Cambria" panose="02040503050406030204" charset="0"/>
              </a:rPr>
              <a:t>into</a:t>
            </a:r>
            <a:r>
              <a:rPr lang="en-US" altLang="zh-CN" sz="2800" u="sng">
                <a:latin typeface="Cambria" panose="02040503050406030204" charset="0"/>
                <a:cs typeface="Cambria" panose="02040503050406030204" charset="0"/>
              </a:rPr>
              <a:t> our own world</a:t>
            </a:r>
            <a:r>
              <a:rPr lang="en-US" altLang="zh-CN" sz="2800">
                <a:latin typeface="Cambria" panose="02040503050406030204" charset="0"/>
                <a:cs typeface="Cambria" panose="02040503050406030204" charset="0"/>
              </a:rPr>
              <a:t>. Social life is also important to us. </a:t>
            </a:r>
            <a:r>
              <a:rPr lang="en-US" altLang="zh-CN" sz="2800" b="1">
                <a:solidFill>
                  <a:srgbClr val="C00000"/>
                </a:solidFill>
                <a:latin typeface="Cambria" panose="02040503050406030204" charset="0"/>
                <a:cs typeface="Cambria" panose="02040503050406030204" charset="0"/>
              </a:rPr>
              <a:t>More often than not</a:t>
            </a:r>
            <a:r>
              <a:rPr lang="en-US" altLang="zh-CN" sz="2800">
                <a:latin typeface="Cambria" panose="02040503050406030204" charset="0"/>
                <a:cs typeface="Cambria" panose="02040503050406030204" charset="0"/>
              </a:rPr>
              <a:t>, close friendships will help </a:t>
            </a:r>
            <a:r>
              <a:rPr lang="en-US" altLang="zh-CN" sz="2800" b="1">
                <a:solidFill>
                  <a:srgbClr val="C00000"/>
                </a:solidFill>
                <a:highlight>
                  <a:srgbClr val="FFFF00"/>
                </a:highlight>
                <a:latin typeface="Cambria" panose="02040503050406030204" charset="0"/>
                <a:cs typeface="Cambria" panose="02040503050406030204" charset="0"/>
              </a:rPr>
              <a:t>smooth out</a:t>
            </a:r>
            <a:r>
              <a:rPr lang="en-US" altLang="zh-CN" sz="2800">
                <a:latin typeface="Cambria" panose="02040503050406030204" charset="0"/>
                <a:cs typeface="Cambria" panose="02040503050406030204" charset="0"/>
              </a:rPr>
              <a:t> the sometimes rocky road </a:t>
            </a:r>
            <a:r>
              <a:rPr lang="en-US" altLang="zh-CN" sz="2800" u="sng">
                <a:latin typeface="Cambria" panose="02040503050406030204" charset="0"/>
                <a:cs typeface="Cambria" panose="02040503050406030204" charset="0"/>
              </a:rPr>
              <a:t>that we </a:t>
            </a:r>
            <a:r>
              <a:rPr lang="en-US" altLang="zh-CN" sz="2800" b="1" u="sng">
                <a:solidFill>
                  <a:srgbClr val="C00000"/>
                </a:solidFill>
                <a:latin typeface="Cambria" panose="02040503050406030204" charset="0"/>
                <a:cs typeface="Cambria" panose="02040503050406030204" charset="0"/>
              </a:rPr>
              <a:t>are</a:t>
            </a:r>
            <a:r>
              <a:rPr lang="en-US" altLang="zh-CN" sz="2800" u="sng">
                <a:latin typeface="Cambria" panose="02040503050406030204" charset="0"/>
                <a:cs typeface="Cambria" panose="02040503050406030204" charset="0"/>
              </a:rPr>
              <a:t> all </a:t>
            </a:r>
            <a:r>
              <a:rPr lang="en-US" altLang="zh-CN" sz="2800" b="1" u="sng">
                <a:solidFill>
                  <a:srgbClr val="C00000"/>
                </a:solidFill>
                <a:latin typeface="Cambria" panose="02040503050406030204" charset="0"/>
                <a:cs typeface="Cambria" panose="02040503050406030204" charset="0"/>
              </a:rPr>
              <a:t>meant to</a:t>
            </a:r>
            <a:r>
              <a:rPr lang="en-US" altLang="zh-CN" sz="2800" u="sng">
                <a:latin typeface="Cambria" panose="02040503050406030204" charset="0"/>
                <a:cs typeface="Cambria" panose="02040503050406030204" charset="0"/>
              </a:rPr>
              <a:t> travel</a:t>
            </a:r>
            <a:r>
              <a:rPr lang="en-US" altLang="zh-CN" sz="2800">
                <a:latin typeface="Cambria" panose="02040503050406030204" charset="0"/>
                <a:cs typeface="Cambria" panose="02040503050406030204" charset="0"/>
              </a:rPr>
              <a:t>.</a:t>
            </a:r>
            <a:endParaRPr lang="en-US" altLang="zh-CN" sz="2800"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26695" y="219075"/>
            <a:ext cx="2846070" cy="585470"/>
          </a:xfrm>
          <a:prstGeom prst="rect">
            <a:avLst/>
          </a:prstGeom>
          <a:solidFill>
            <a:srgbClr val="1B4A52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70510" y="314325"/>
            <a:ext cx="280225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>
                <a:solidFill>
                  <a:schemeClr val="bg1"/>
                </a:solidFill>
              </a:rPr>
              <a:t>Para. 1 </a:t>
            </a:r>
            <a:r>
              <a:rPr lang="en-US" altLang="zh-CN" sz="2400">
                <a:solidFill>
                  <a:schemeClr val="bg1"/>
                </a:solidFill>
                <a:latin typeface="Cambria" panose="02040503050406030204" charset="0"/>
                <a:cs typeface="Cambria" panose="02040503050406030204" charset="0"/>
                <a:sym typeface="+mn-ea"/>
              </a:rPr>
              <a:t>Introduction</a:t>
            </a:r>
            <a:endParaRPr lang="zh-CN" altLang="en-US" sz="2400">
              <a:solidFill>
                <a:schemeClr val="bg1"/>
              </a:solidFill>
            </a:endParaRPr>
          </a:p>
          <a:p>
            <a:endParaRPr lang="zh-CN" altLang="en-US" sz="2400">
              <a:solidFill>
                <a:schemeClr val="bg1"/>
              </a:solidFill>
            </a:endParaRPr>
          </a:p>
        </p:txBody>
      </p:sp>
      <p:sp>
        <p:nvSpPr>
          <p:cNvPr id="6" name="等腰三角形 5"/>
          <p:cNvSpPr/>
          <p:nvPr/>
        </p:nvSpPr>
        <p:spPr>
          <a:xfrm>
            <a:off x="767715" y="1426845"/>
            <a:ext cx="263525" cy="241300"/>
          </a:xfrm>
          <a:prstGeom prst="triangle">
            <a:avLst/>
          </a:prstGeom>
          <a:solidFill>
            <a:srgbClr val="1B4A52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等腰三角形 7"/>
          <p:cNvSpPr/>
          <p:nvPr/>
        </p:nvSpPr>
        <p:spPr>
          <a:xfrm>
            <a:off x="3660775" y="2219960"/>
            <a:ext cx="263525" cy="241300"/>
          </a:xfrm>
          <a:prstGeom prst="triangle">
            <a:avLst/>
          </a:prstGeom>
          <a:solidFill>
            <a:srgbClr val="1B4A52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等腰三角形 8"/>
          <p:cNvSpPr/>
          <p:nvPr/>
        </p:nvSpPr>
        <p:spPr>
          <a:xfrm>
            <a:off x="4753610" y="3115310"/>
            <a:ext cx="263525" cy="241300"/>
          </a:xfrm>
          <a:prstGeom prst="triangle">
            <a:avLst/>
          </a:prstGeom>
          <a:solidFill>
            <a:srgbClr val="1B4A52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等腰三角形 9"/>
          <p:cNvSpPr/>
          <p:nvPr/>
        </p:nvSpPr>
        <p:spPr>
          <a:xfrm>
            <a:off x="921385" y="3930650"/>
            <a:ext cx="263525" cy="241300"/>
          </a:xfrm>
          <a:prstGeom prst="triangle">
            <a:avLst/>
          </a:prstGeom>
          <a:solidFill>
            <a:srgbClr val="1B4A52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等腰三角形 10"/>
          <p:cNvSpPr/>
          <p:nvPr/>
        </p:nvSpPr>
        <p:spPr>
          <a:xfrm>
            <a:off x="6727190" y="5652770"/>
            <a:ext cx="263525" cy="241300"/>
          </a:xfrm>
          <a:prstGeom prst="triangle">
            <a:avLst/>
          </a:prstGeom>
          <a:solidFill>
            <a:srgbClr val="1B4A52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9423400" y="556260"/>
            <a:ext cx="205867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和</a:t>
            </a:r>
            <a:r>
              <a:rPr lang="en-US" altLang="zh-CN" sz="28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...独处</a:t>
            </a:r>
            <a:endParaRPr lang="en-US" altLang="zh-CN" sz="28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6727190" y="1360805"/>
            <a:ext cx="116903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反思</a:t>
            </a:r>
            <a:endParaRPr lang="zh-CN" altLang="en-US" sz="28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8743950" y="1426845"/>
            <a:ext cx="116903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导致</a:t>
            </a:r>
            <a:endParaRPr lang="zh-CN" altLang="en-US" sz="28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9505950" y="1360805"/>
            <a:ext cx="20751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>
                <a:solidFill>
                  <a:srgbClr val="174345"/>
                </a:solidFill>
              </a:rPr>
              <a:t>(result in)</a:t>
            </a:r>
            <a:endParaRPr lang="en-US" altLang="zh-CN" sz="2800" b="1">
              <a:solidFill>
                <a:srgbClr val="174345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6155055" y="2219960"/>
            <a:ext cx="18205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追求</a:t>
            </a:r>
            <a:r>
              <a:rPr lang="en-US" altLang="zh-CN" sz="28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...</a:t>
            </a:r>
            <a:endParaRPr lang="en-US" altLang="zh-CN" sz="28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5017135" y="3115310"/>
            <a:ext cx="13760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逃入</a:t>
            </a:r>
            <a:r>
              <a:rPr lang="en-US" altLang="zh-CN" sz="28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...</a:t>
            </a:r>
            <a:endParaRPr lang="en-US" altLang="zh-CN" sz="28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4197350" y="4010660"/>
            <a:ext cx="13760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通常</a:t>
            </a:r>
            <a:endParaRPr lang="zh-CN" altLang="en-US" sz="28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650875" y="4795520"/>
            <a:ext cx="387477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消除</a:t>
            </a:r>
            <a:r>
              <a:rPr lang="en-US" altLang="zh-CN" sz="28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(</a:t>
            </a:r>
            <a:r>
              <a:rPr lang="zh-CN" altLang="en-US" sz="28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问题</a:t>
            </a:r>
            <a:r>
              <a:rPr lang="en-US" altLang="zh-CN" sz="28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)</a:t>
            </a:r>
            <a:r>
              <a:rPr lang="zh-CN" altLang="en-US" sz="28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；</a:t>
            </a:r>
            <a:r>
              <a:rPr lang="zh-CN" altLang="en-US" sz="28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使平坦</a:t>
            </a:r>
            <a:endParaRPr lang="zh-CN" altLang="en-US" sz="28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8293100" y="4866640"/>
            <a:ext cx="21742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注定要做</a:t>
            </a:r>
            <a:r>
              <a:rPr lang="en-US" altLang="zh-CN" sz="28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...</a:t>
            </a:r>
            <a:endParaRPr lang="en-US" altLang="zh-CN" sz="28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12" grpId="1"/>
      <p:bldP spid="13" grpId="1"/>
      <p:bldP spid="14" grpId="1"/>
      <p:bldP spid="15" grpId="1"/>
      <p:bldP spid="16" grpId="1"/>
      <p:bldP spid="17" grpId="1"/>
      <p:bldP spid="18" grpId="1"/>
      <p:bldP spid="19" grpId="1"/>
      <p:bldP spid="20" grpId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7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0" y="1844786"/>
            <a:ext cx="12192000" cy="438150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矩形 3"/>
          <p:cNvSpPr/>
          <p:nvPr/>
        </p:nvSpPr>
        <p:spPr>
          <a:xfrm>
            <a:off x="761963" y="2794409"/>
            <a:ext cx="3048021" cy="615553"/>
          </a:xfrm>
          <a:prstGeom prst="rect">
            <a:avLst/>
          </a:prstGeom>
        </p:spPr>
        <p:txBody>
          <a:bodyPr wrap="square" lIns="121917" tIns="60958" rIns="121917" bIns="60958">
            <a:spAutoFit/>
          </a:bodyPr>
          <a:lstStyle/>
          <a:p>
            <a:r>
              <a:rPr lang="zh-CN" altLang="en-US" sz="3200" u="sng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“无；没有”</a:t>
            </a:r>
            <a:endParaRPr lang="zh-CN" altLang="en-US" sz="3200" u="sng" dirty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190987" y="3842167"/>
            <a:ext cx="3048021" cy="615553"/>
          </a:xfrm>
          <a:prstGeom prst="rect">
            <a:avLst/>
          </a:prstGeom>
        </p:spPr>
        <p:txBody>
          <a:bodyPr wrap="square" lIns="121917" tIns="60958" rIns="121917" bIns="60958">
            <a:spAutoFit/>
          </a:bodyPr>
          <a:lstStyle/>
          <a:p>
            <a:r>
              <a:rPr lang="zh-CN" altLang="en-US" sz="3200" u="sng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“动态含义”</a:t>
            </a:r>
            <a:endParaRPr lang="zh-CN" altLang="en-US" sz="3200" u="sng" dirty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" name="圆角矩形标注 9"/>
          <p:cNvSpPr/>
          <p:nvPr/>
        </p:nvSpPr>
        <p:spPr>
          <a:xfrm>
            <a:off x="4316276" y="2683823"/>
            <a:ext cx="3093927" cy="1056904"/>
          </a:xfrm>
          <a:prstGeom prst="wedgeRoundRectCallout">
            <a:avLst>
              <a:gd name="adj1" fmla="val -37643"/>
              <a:gd name="adj2" fmla="val 70365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r>
              <a:rPr lang="en-US" sz="2400" dirty="0">
                <a:solidFill>
                  <a:srgbClr val="00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carry out (</a:t>
            </a:r>
            <a:r>
              <a:rPr lang="zh-CN" altLang="en-US" sz="2400" dirty="0">
                <a:solidFill>
                  <a:srgbClr val="00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执行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) </a:t>
            </a:r>
            <a:r>
              <a:rPr lang="zh-CN" altLang="en-US" sz="2400" dirty="0">
                <a:solidFill>
                  <a:srgbClr val="00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，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work out (</a:t>
            </a:r>
            <a:r>
              <a:rPr lang="zh-CN" altLang="en-US" sz="2400" dirty="0">
                <a:solidFill>
                  <a:srgbClr val="00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锻炼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),</a:t>
            </a:r>
            <a:endParaRPr lang="en-US" sz="2400" dirty="0">
              <a:solidFill>
                <a:srgbClr val="000000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r>
              <a:rPr lang="en-US" altLang="zh-CN" sz="2400" dirty="0">
                <a:solidFill>
                  <a:srgbClr val="00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watch out</a:t>
            </a:r>
            <a:r>
              <a:rPr lang="zh-CN" altLang="en-US" sz="2400" dirty="0">
                <a:solidFill>
                  <a:srgbClr val="00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(</a:t>
            </a:r>
            <a:r>
              <a:rPr lang="zh-CN" altLang="en-US" sz="2400" dirty="0">
                <a:solidFill>
                  <a:srgbClr val="00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当心</a:t>
            </a:r>
            <a:r>
              <a:rPr lang="en-US" altLang="zh-CN" sz="2400" dirty="0">
                <a:solidFill>
                  <a:srgbClr val="00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)</a:t>
            </a:r>
            <a:endParaRPr lang="en-US" altLang="zh-CN" sz="2400" dirty="0">
              <a:solidFill>
                <a:srgbClr val="000000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7905763" y="4318420"/>
            <a:ext cx="3048021" cy="615553"/>
          </a:xfrm>
          <a:prstGeom prst="rect">
            <a:avLst/>
          </a:prstGeom>
        </p:spPr>
        <p:txBody>
          <a:bodyPr wrap="square" lIns="121917" tIns="60958" rIns="121917" bIns="60958">
            <a:spAutoFit/>
          </a:bodyPr>
          <a:lstStyle/>
          <a:p>
            <a:r>
              <a:rPr lang="zh-CN" altLang="en-US" sz="3200" u="sng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“可明显看到”</a:t>
            </a:r>
            <a:endParaRPr lang="zh-CN" altLang="en-US" sz="3200" u="sng" dirty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8" name="圆角矩形标注 11"/>
          <p:cNvSpPr/>
          <p:nvPr/>
        </p:nvSpPr>
        <p:spPr>
          <a:xfrm>
            <a:off x="7611745" y="1844675"/>
            <a:ext cx="4199255" cy="1565275"/>
          </a:xfrm>
          <a:prstGeom prst="wedgeRoundRectCallout">
            <a:avLst>
              <a:gd name="adj1" fmla="val -19568"/>
              <a:gd name="adj2" fmla="val 79045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r>
              <a:rPr lang="en-US" sz="2400" dirty="0">
                <a:solidFill>
                  <a:srgbClr val="00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cut out (</a:t>
            </a:r>
            <a:r>
              <a:rPr lang="zh-CN" altLang="en-US" sz="2400" dirty="0">
                <a:solidFill>
                  <a:srgbClr val="00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剪下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)</a:t>
            </a:r>
            <a:r>
              <a:rPr lang="zh-CN" altLang="en-US" sz="2400" dirty="0">
                <a:solidFill>
                  <a:srgbClr val="00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，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check out </a:t>
            </a:r>
            <a:endParaRPr lang="en-US" sz="2400" dirty="0">
              <a:solidFill>
                <a:srgbClr val="000000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(</a:t>
            </a:r>
            <a:r>
              <a:rPr lang="zh-CN" altLang="en-US" sz="2400" dirty="0">
                <a:solidFill>
                  <a:srgbClr val="00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结账离开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) </a:t>
            </a:r>
            <a:r>
              <a:rPr lang="zh-CN" altLang="en-US" sz="2400" dirty="0">
                <a:solidFill>
                  <a:srgbClr val="00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，</a:t>
            </a:r>
            <a:r>
              <a:rPr lang="en-US" altLang="zh-CN" sz="2400" dirty="0">
                <a:solidFill>
                  <a:srgbClr val="00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find out (</a:t>
            </a:r>
            <a:r>
              <a:rPr lang="zh-CN" altLang="en-US" sz="2400" dirty="0">
                <a:solidFill>
                  <a:srgbClr val="00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发现</a:t>
            </a:r>
            <a:r>
              <a:rPr lang="en-US" altLang="zh-CN" sz="2400" dirty="0">
                <a:solidFill>
                  <a:srgbClr val="00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),</a:t>
            </a:r>
            <a:endParaRPr lang="en-US" altLang="zh-CN" sz="2400" dirty="0">
              <a:solidFill>
                <a:srgbClr val="000000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r>
              <a:rPr lang="en-US" altLang="zh-CN" sz="2400" dirty="0">
                <a:solidFill>
                  <a:srgbClr val="00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take out (</a:t>
            </a:r>
            <a:r>
              <a:rPr lang="zh-CN" altLang="en-US" sz="2400" dirty="0">
                <a:solidFill>
                  <a:srgbClr val="00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取出</a:t>
            </a:r>
            <a:r>
              <a:rPr lang="en-US" altLang="zh-CN" sz="2400" dirty="0">
                <a:solidFill>
                  <a:srgbClr val="00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)</a:t>
            </a:r>
            <a:r>
              <a:rPr lang="zh-CN" altLang="en-US" sz="2400" dirty="0">
                <a:solidFill>
                  <a:srgbClr val="00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，</a:t>
            </a:r>
            <a:r>
              <a:rPr lang="en-US" altLang="zh-CN" sz="2400" dirty="0">
                <a:solidFill>
                  <a:srgbClr val="00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make out</a:t>
            </a:r>
            <a:endParaRPr lang="en-US" altLang="zh-CN" sz="2400" dirty="0">
              <a:solidFill>
                <a:srgbClr val="000000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r>
              <a:rPr lang="en-US" altLang="zh-CN" sz="2400" dirty="0">
                <a:solidFill>
                  <a:srgbClr val="00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(</a:t>
            </a:r>
            <a:r>
              <a:rPr lang="zh-CN" altLang="en-US" sz="2400" dirty="0">
                <a:solidFill>
                  <a:srgbClr val="00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看清</a:t>
            </a:r>
            <a:r>
              <a:rPr lang="en-US" altLang="zh-CN" sz="2400" dirty="0">
                <a:solidFill>
                  <a:srgbClr val="00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)</a:t>
            </a:r>
            <a:endParaRPr lang="zh-CN" altLang="en-US" sz="2400" dirty="0">
              <a:solidFill>
                <a:srgbClr val="000000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sp>
        <p:nvSpPr>
          <p:cNvPr id="10" name="圆角矩形标注 6"/>
          <p:cNvSpPr/>
          <p:nvPr/>
        </p:nvSpPr>
        <p:spPr>
          <a:xfrm>
            <a:off x="1412845" y="1699888"/>
            <a:ext cx="5013112" cy="835270"/>
          </a:xfrm>
          <a:prstGeom prst="wedgeRoundRectCallout">
            <a:avLst>
              <a:gd name="adj1" fmla="val -39905"/>
              <a:gd name="adj2" fmla="val 77347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r>
              <a:rPr lang="en-US" altLang="zh-CN" sz="2400" dirty="0">
                <a:solidFill>
                  <a:srgbClr val="00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put out (</a:t>
            </a:r>
            <a:r>
              <a:rPr lang="zh-CN" altLang="en-US" sz="2400" dirty="0">
                <a:solidFill>
                  <a:srgbClr val="00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扑灭</a:t>
            </a:r>
            <a:r>
              <a:rPr lang="en-US" altLang="zh-CN" sz="2400" dirty="0">
                <a:solidFill>
                  <a:srgbClr val="00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)</a:t>
            </a:r>
            <a:r>
              <a:rPr lang="zh-CN" altLang="en-US" sz="2400" dirty="0">
                <a:solidFill>
                  <a:srgbClr val="00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， 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die out (</a:t>
            </a:r>
            <a:r>
              <a:rPr lang="zh-CN" altLang="en-US" sz="2400" dirty="0">
                <a:solidFill>
                  <a:srgbClr val="00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灭绝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)</a:t>
            </a:r>
            <a:r>
              <a:rPr lang="zh-CN" altLang="en-US" sz="2400" dirty="0">
                <a:solidFill>
                  <a:srgbClr val="00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，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run out (</a:t>
            </a:r>
            <a:r>
              <a:rPr lang="zh-CN" altLang="en-US" sz="2400" dirty="0">
                <a:solidFill>
                  <a:srgbClr val="00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用完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)</a:t>
            </a:r>
            <a:r>
              <a:rPr lang="zh-CN" altLang="en-US" sz="2400" dirty="0">
                <a:solidFill>
                  <a:srgbClr val="00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，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burn out (</a:t>
            </a:r>
            <a:r>
              <a:rPr lang="zh-CN" altLang="en-US" sz="2400" dirty="0">
                <a:solidFill>
                  <a:srgbClr val="00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烧尽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) </a:t>
            </a:r>
            <a:endParaRPr lang="zh-CN" altLang="en-US" sz="2400" dirty="0">
              <a:solidFill>
                <a:srgbClr val="000000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pic>
        <p:nvPicPr>
          <p:cNvPr id="11" name="图片 10" descr="1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095472" y="4699422"/>
            <a:ext cx="857256" cy="857256"/>
          </a:xfrm>
          <a:prstGeom prst="rect">
            <a:avLst/>
          </a:prstGeom>
        </p:spPr>
      </p:pic>
      <p:pic>
        <p:nvPicPr>
          <p:cNvPr id="12" name="图片 11" descr="1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095472" y="4699422"/>
            <a:ext cx="857256" cy="857256"/>
          </a:xfrm>
          <a:prstGeom prst="rect">
            <a:avLst/>
          </a:prstGeom>
        </p:spPr>
      </p:pic>
      <p:pic>
        <p:nvPicPr>
          <p:cNvPr id="13" name="图片 12" descr="2.gi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34787" y="2889660"/>
            <a:ext cx="476253" cy="954156"/>
          </a:xfrm>
          <a:prstGeom prst="rect">
            <a:avLst/>
          </a:prstGeom>
        </p:spPr>
      </p:pic>
      <p:sp>
        <p:nvSpPr>
          <p:cNvPr id="14" name="剪去对角的矩形 12"/>
          <p:cNvSpPr/>
          <p:nvPr/>
        </p:nvSpPr>
        <p:spPr>
          <a:xfrm>
            <a:off x="650875" y="301625"/>
            <a:ext cx="10552430" cy="1250601"/>
          </a:xfrm>
          <a:prstGeom prst="snip2Diag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66FFFF"/>
            </a:solidFill>
          </a:ln>
          <a:effectLst>
            <a:reflection blurRad="6350" stA="52000" endA="300" endPos="35000" dir="5400000" sy="-100000" algn="bl" rotWithShape="0"/>
          </a:effectLst>
          <a:scene3d>
            <a:camera prst="perspectiveFront"/>
            <a:lightRig rig="threePt" dir="t"/>
          </a:scene3d>
          <a:sp3d>
            <a:bevelT w="114300" prst="artDeco"/>
          </a:sp3d>
        </p:spPr>
        <p:txBody>
          <a:bodyPr wrap="square" lIns="121917" tIns="60958" rIns="121917" bIns="60958">
            <a:spAutoFit/>
          </a:bodyPr>
          <a:lstStyle/>
          <a:p>
            <a:r>
              <a:rPr lang="zh-CN" altLang="en-US" sz="2800" kern="0" dirty="0">
                <a:solidFill>
                  <a:sysClr val="windowText" lastClr="00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学习含有</a:t>
            </a:r>
            <a:r>
              <a:rPr lang="en-US" altLang="zh-CN" sz="2800" kern="0" dirty="0">
                <a:solidFill>
                  <a:sysClr val="windowText" lastClr="00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out</a:t>
            </a:r>
            <a:r>
              <a:rPr lang="zh-CN" altLang="en-US" sz="2800" kern="0" dirty="0">
                <a:solidFill>
                  <a:sysClr val="windowText" lastClr="00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的短语动词，还可以从</a:t>
            </a:r>
            <a:r>
              <a:rPr lang="en-US" altLang="zh-CN" sz="2800" kern="0" dirty="0">
                <a:solidFill>
                  <a:sysClr val="windowText" lastClr="00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out</a:t>
            </a:r>
            <a:r>
              <a:rPr lang="zh-CN" altLang="en-US" sz="2800" kern="0" dirty="0">
                <a:solidFill>
                  <a:sysClr val="windowText" lastClr="00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入手，理解了</a:t>
            </a:r>
            <a:r>
              <a:rPr lang="en-US" altLang="zh-CN" sz="2800" kern="0" dirty="0">
                <a:solidFill>
                  <a:sysClr val="windowText" lastClr="00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out</a:t>
            </a:r>
            <a:r>
              <a:rPr lang="zh-CN" altLang="en-US" sz="2800" kern="0" dirty="0">
                <a:solidFill>
                  <a:sysClr val="windowText" lastClr="00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的各义项，有助于理解和记忆相关的短语动词。</a:t>
            </a:r>
            <a:r>
              <a:rPr lang="en-US" altLang="zh-CN" sz="2800" kern="0" dirty="0">
                <a:solidFill>
                  <a:sysClr val="windowText" lastClr="00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out </a:t>
            </a:r>
            <a:r>
              <a:rPr lang="zh-CN" altLang="en-US" sz="2800" kern="0" dirty="0">
                <a:solidFill>
                  <a:sysClr val="windowText" lastClr="00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的基本义为“出来”。</a:t>
            </a:r>
            <a:endParaRPr lang="zh-CN" altLang="en-US" sz="2800" kern="0" dirty="0">
              <a:solidFill>
                <a:sysClr val="windowText" lastClr="000000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-4.8612E-6 L 0.11198 -0.00431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600" y="-2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-4.8612E-6 L 0.45053 0.00988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500" y="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 bldLvl="0" animBg="1"/>
      <p:bldP spid="7" grpId="0"/>
      <p:bldP spid="8" grpId="0" bldLvl="0" animBg="1"/>
      <p:bldP spid="10" grpId="0" bldLvl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10" name="文本框 9"/>
          <p:cNvSpPr txBox="1"/>
          <p:nvPr/>
        </p:nvSpPr>
        <p:spPr>
          <a:xfrm>
            <a:off x="975995" y="496570"/>
            <a:ext cx="9908540" cy="8915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>
                <a:latin typeface="Times New Roman" panose="02020603050405020304" charset="0"/>
                <a:cs typeface="Times New Roman" panose="02020603050405020304" charset="0"/>
              </a:rPr>
              <a:t>5. benefit</a:t>
            </a:r>
            <a:endParaRPr lang="en-US" altLang="zh-CN" sz="3200" b="1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zh-CN" sz="2000">
                <a:latin typeface="Cambria" panose="02040503050406030204" charset="0"/>
                <a:cs typeface="Cambria" panose="02040503050406030204" charset="0"/>
                <a:sym typeface="+mn-ea"/>
              </a:rPr>
              <a:t>L7</a:t>
            </a:r>
            <a:r>
              <a:rPr lang="zh-CN" altLang="en-US" sz="2000">
                <a:latin typeface="Cambria" panose="02040503050406030204" charset="0"/>
                <a:cs typeface="Cambria" panose="02040503050406030204" charset="0"/>
                <a:sym typeface="+mn-ea"/>
              </a:rPr>
              <a:t>：</a:t>
            </a:r>
            <a:r>
              <a:rPr lang="en-US" altLang="zh-CN" sz="2000" u="sng">
                <a:latin typeface="Cambria" panose="02040503050406030204" charset="0"/>
                <a:cs typeface="Cambria" panose="02040503050406030204" charset="0"/>
                <a:sym typeface="+mn-ea"/>
              </a:rPr>
              <a:t>As we live in social groups</a:t>
            </a:r>
            <a:r>
              <a:rPr lang="en-US" altLang="zh-CN" sz="2000">
                <a:latin typeface="Cambria" panose="02040503050406030204" charset="0"/>
                <a:cs typeface="Cambria" panose="02040503050406030204" charset="0"/>
                <a:sym typeface="+mn-ea"/>
              </a:rPr>
              <a:t>, there are many </a:t>
            </a:r>
            <a:r>
              <a:rPr lang="en-US" altLang="zh-CN" sz="2000">
                <a:highlight>
                  <a:srgbClr val="FFFF00"/>
                </a:highlight>
                <a:latin typeface="Cambria" panose="02040503050406030204" charset="0"/>
                <a:cs typeface="Cambria" panose="02040503050406030204" charset="0"/>
                <a:sym typeface="+mn-ea"/>
              </a:rPr>
              <a:t>benefits </a:t>
            </a:r>
            <a:r>
              <a:rPr lang="en-US" altLang="zh-CN" sz="2000">
                <a:latin typeface="Cambria" panose="02040503050406030204" charset="0"/>
                <a:cs typeface="Cambria" panose="02040503050406030204" charset="0"/>
                <a:sym typeface="+mn-ea"/>
              </a:rPr>
              <a:t>of friendship </a:t>
            </a:r>
            <a:r>
              <a:rPr lang="en-US" altLang="zh-CN" sz="2000" u="sng">
                <a:latin typeface="Cambria" panose="02040503050406030204" charset="0"/>
                <a:cs typeface="Cambria" panose="02040503050406030204" charset="0"/>
                <a:sym typeface="+mn-ea"/>
              </a:rPr>
              <a:t>that we can enjoy</a:t>
            </a:r>
            <a:r>
              <a:rPr lang="en-US" altLang="zh-CN" sz="2000">
                <a:latin typeface="Cambria" panose="02040503050406030204" charset="0"/>
                <a:cs typeface="Cambria" panose="02040503050406030204" charset="0"/>
                <a:sym typeface="+mn-ea"/>
              </a:rPr>
              <a:t>.</a:t>
            </a:r>
            <a:endParaRPr lang="en-US" altLang="zh-CN" sz="2000"/>
          </a:p>
        </p:txBody>
      </p:sp>
      <p:sp>
        <p:nvSpPr>
          <p:cNvPr id="2" name="文本框 1"/>
          <p:cNvSpPr txBox="1"/>
          <p:nvPr/>
        </p:nvSpPr>
        <p:spPr>
          <a:xfrm>
            <a:off x="391160" y="1442720"/>
            <a:ext cx="11701145" cy="19862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8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Wingdings" panose="05000000000000000000"/>
              </a:rPr>
              <a:t>n.  </a:t>
            </a: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利益；益处 </a:t>
            </a:r>
            <a:r>
              <a:rPr lang="en-US" altLang="zh-CN" sz="2800" b="1" dirty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an advantage, improvement, or help that you get from </a:t>
            </a:r>
            <a:r>
              <a:rPr lang="en-US" altLang="zh-CN" sz="2800" b="1" dirty="0" err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sth</a:t>
            </a:r>
            <a:r>
              <a:rPr lang="en-US" altLang="zh-CN" sz="2800" b="1" dirty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:</a:t>
            </a:r>
            <a:endParaRPr lang="zh-CN" altLang="en-US" sz="2800" b="1" dirty="0">
              <a:solidFill>
                <a:schemeClr val="tx1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There are many </a:t>
            </a:r>
            <a:r>
              <a:rPr lang="en-US" altLang="zh-CN" sz="2800" b="1" dirty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benefits of 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indoor plants. </a:t>
            </a:r>
            <a:endParaRPr lang="en-US" altLang="zh-CN" sz="2800" dirty="0">
              <a:solidFill>
                <a:schemeClr val="tx1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Wingdings 2" panose="05020102010507070707"/>
              </a:rPr>
              <a:t>n.  </a:t>
            </a: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Wingdings 2" panose="05020102010507070707"/>
              </a:rPr>
              <a:t>津贴；救济金 </a:t>
            </a:r>
            <a:r>
              <a:rPr lang="en-US" altLang="zh-CN" sz="2800" b="1" dirty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Wingdings 2" panose="05020102010507070707"/>
              </a:rPr>
              <a:t>(welfare)</a:t>
            </a:r>
            <a:endParaRPr lang="en-US" altLang="zh-CN" sz="2800" b="1" dirty="0">
              <a:solidFill>
                <a:schemeClr val="tx1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Wingdings 2" panose="05020102010507070707"/>
            </a:endParaRPr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7403465" y="2152015"/>
            <a:ext cx="1675765" cy="16821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56895" y="3429000"/>
            <a:ext cx="689673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be of benefit to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lang="zh-CN" altLang="en-US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对</a:t>
            </a:r>
            <a:r>
              <a:rPr lang="zh-CN" altLang="zh-CN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……有益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(</a:t>
            </a:r>
            <a:r>
              <a:rPr lang="en-US" altLang="zh-CN" sz="2800" b="1" dirty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be beneficial to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)</a:t>
            </a:r>
            <a:endParaRPr lang="zh-CN" altLang="zh-CN" sz="28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r>
              <a:rPr lang="en-US" altLang="zh-CN" sz="2800" dirty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(be of  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+ </a:t>
            </a:r>
            <a:r>
              <a:rPr lang="zh-CN" altLang="en-US" sz="2800" dirty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抽象名词 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= 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be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+ </a:t>
            </a:r>
            <a:r>
              <a:rPr lang="zh-CN" altLang="en-US" sz="2800" dirty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对应的形容词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)</a:t>
            </a:r>
            <a:endParaRPr lang="en-US" altLang="zh-CN" sz="2800" dirty="0">
              <a:solidFill>
                <a:schemeClr val="tx1"/>
              </a:solidFill>
              <a:latin typeface="Times New Roman" panose="02020603050405020304" charset="0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78048" y="4307550"/>
            <a:ext cx="10820237" cy="1476375"/>
          </a:xfrm>
          <a:prstGeom prst="rect">
            <a:avLst/>
          </a:prstGeom>
          <a:noFill/>
          <a:ln w="19050">
            <a:solidFill>
              <a:srgbClr val="FFFF00"/>
            </a:solidFill>
            <a:prstDash val="lgDash"/>
          </a:ln>
        </p:spPr>
        <p:txBody>
          <a:bodyPr wrap="square" rtlCol="0">
            <a:spAutoFit/>
          </a:bodyPr>
          <a:p>
            <a:pPr>
              <a:lnSpc>
                <a:spcPct val="150000"/>
              </a:lnSpc>
              <a:buSzPct val="70000"/>
            </a:pPr>
            <a:r>
              <a:rPr lang="en-US" altLang="zh-CN" sz="30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The books  </a:t>
            </a:r>
            <a:r>
              <a:rPr lang="en-US" altLang="zh-CN" sz="3000" u="sng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are very useful</a:t>
            </a:r>
            <a:r>
              <a:rPr lang="en-US" altLang="zh-CN" sz="30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(= are of great </a:t>
            </a:r>
            <a:r>
              <a:rPr lang="en-US" altLang="zh-CN" sz="30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use</a:t>
            </a:r>
            <a:r>
              <a:rPr lang="en-US" altLang="zh-CN" sz="30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) to English learners.</a:t>
            </a:r>
            <a:endParaRPr lang="en-US" altLang="zh-CN" sz="3000" dirty="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150000"/>
              </a:lnSpc>
              <a:buSzPct val="70000"/>
            </a:pPr>
            <a:r>
              <a:rPr lang="en-US" altLang="zh-CN" sz="30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 Friends </a:t>
            </a:r>
            <a:r>
              <a:rPr lang="en-US" altLang="zh-CN" sz="3000" u="sng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are very important</a:t>
            </a:r>
            <a:r>
              <a:rPr lang="en-US" altLang="zh-CN" sz="30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 (= are of great importance) to everyone. </a:t>
            </a:r>
            <a:endParaRPr lang="en-US" altLang="zh-CN" sz="3000" dirty="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60400" y="5941695"/>
            <a:ext cx="931926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for </a:t>
            </a:r>
            <a:r>
              <a:rPr lang="en-US" altLang="zh-CN" sz="2800" b="1" dirty="0" err="1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sb’s</a:t>
            </a:r>
            <a:r>
              <a:rPr lang="en-US" altLang="zh-CN" sz="2800" b="1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 benefit / for the benefit of </a:t>
            </a:r>
            <a:r>
              <a:rPr lang="en-US" altLang="zh-CN" sz="2800" b="1" dirty="0" err="1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sb</a:t>
            </a:r>
            <a:r>
              <a:rPr lang="en-US" altLang="zh-CN" sz="2800" b="1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lang="zh-CN" altLang="en-US" sz="28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为了某人的利益</a:t>
            </a:r>
            <a:endParaRPr lang="zh-CN" altLang="en-US" sz="2800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978785" y="3483610"/>
            <a:ext cx="1777365" cy="405765"/>
          </a:xfrm>
          <a:prstGeom prst="rect">
            <a:avLst/>
          </a:prstGeom>
          <a:solidFill>
            <a:srgbClr val="245359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86815" y="1622425"/>
            <a:ext cx="10725150" cy="405765"/>
          </a:xfrm>
          <a:prstGeom prst="rect">
            <a:avLst/>
          </a:prstGeom>
          <a:solidFill>
            <a:srgbClr val="245359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4907280" y="3526790"/>
            <a:ext cx="2276475" cy="405765"/>
          </a:xfrm>
          <a:prstGeom prst="rect">
            <a:avLst/>
          </a:prstGeom>
          <a:solidFill>
            <a:srgbClr val="245359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5269230" y="4598035"/>
            <a:ext cx="2384425" cy="405765"/>
          </a:xfrm>
          <a:prstGeom prst="rect">
            <a:avLst/>
          </a:prstGeom>
          <a:solidFill>
            <a:srgbClr val="245359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5396230" y="5269865"/>
            <a:ext cx="3633470" cy="405765"/>
          </a:xfrm>
          <a:prstGeom prst="rect">
            <a:avLst/>
          </a:prstGeom>
          <a:solidFill>
            <a:srgbClr val="245359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6349365" y="5999480"/>
            <a:ext cx="2384425" cy="405765"/>
          </a:xfrm>
          <a:prstGeom prst="rect">
            <a:avLst/>
          </a:prstGeom>
          <a:solidFill>
            <a:srgbClr val="245359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8" grpId="0" animBg="1"/>
      <p:bldP spid="11" grpId="0" animBg="1"/>
      <p:bldP spid="12" grpId="0" animBg="1"/>
      <p:bldP spid="13" grpId="0" animBg="1"/>
      <p:bldP spid="14" grpId="0" animBg="1"/>
      <p:bldP spid="9" grpId="1" animBg="1"/>
      <p:bldP spid="8" grpId="1" animBg="1"/>
      <p:bldP spid="11" grpId="1" animBg="1"/>
      <p:bldP spid="12" grpId="1" animBg="1"/>
      <p:bldP spid="13" grpId="1" animBg="1"/>
      <p:bldP spid="14" grpId="1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矩形 1"/>
          <p:cNvSpPr/>
          <p:nvPr/>
        </p:nvSpPr>
        <p:spPr>
          <a:xfrm>
            <a:off x="397938" y="1597724"/>
            <a:ext cx="11395784" cy="3046095"/>
          </a:xfrm>
          <a:prstGeom prst="rect">
            <a:avLst/>
          </a:prstGeom>
        </p:spPr>
        <p:txBody>
          <a:bodyPr wrap="square">
            <a:spAutoFit/>
          </a:bodyPr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3000" b="1" i="1" dirty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vt &amp; vi </a:t>
            </a:r>
            <a:r>
              <a:rPr lang="zh-CN" altLang="en-US" sz="3000" b="1" dirty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有益于；受益：</a:t>
            </a:r>
            <a:endParaRPr lang="zh-CN" altLang="en-US" sz="3000" b="1" dirty="0">
              <a:solidFill>
                <a:schemeClr val="tx1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3000" dirty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The rain will </a:t>
            </a:r>
            <a:r>
              <a:rPr lang="en-US" altLang="zh-CN" sz="3000" b="1" dirty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benefit </a:t>
            </a:r>
            <a:r>
              <a:rPr lang="en-US" altLang="zh-CN" sz="3000" dirty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the crops </a:t>
            </a:r>
            <a:r>
              <a:rPr lang="en-US" altLang="zh-CN" sz="3000" b="1" dirty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greatly</a:t>
            </a:r>
            <a:r>
              <a:rPr lang="en-US" altLang="zh-CN" sz="3000" dirty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. </a:t>
            </a:r>
            <a:endParaRPr lang="en-US" altLang="zh-CN" sz="3000" dirty="0">
              <a:solidFill>
                <a:schemeClr val="tx1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3000" dirty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这场雨对庄稼大有好处</a:t>
            </a:r>
            <a:endParaRPr lang="zh-CN" altLang="en-US" sz="3000" dirty="0">
              <a:solidFill>
                <a:schemeClr val="tx1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zh-CN" sz="3000" dirty="0">
              <a:solidFill>
                <a:schemeClr val="tx1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3000" dirty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Today we </a:t>
            </a:r>
            <a:r>
              <a:rPr lang="en-US" altLang="zh-CN" sz="3000" b="1" dirty="0">
                <a:solidFill>
                  <a:srgbClr val="C0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benefit from</a:t>
            </a:r>
            <a:r>
              <a:rPr lang="en-US" altLang="zh-CN" sz="3000" b="1" dirty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</a:t>
            </a:r>
            <a:r>
              <a:rPr lang="en-US" altLang="zh-CN" sz="3000" dirty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countless inventions and innovations.</a:t>
            </a:r>
            <a:endParaRPr lang="en-US" altLang="zh-CN" sz="3000" dirty="0">
              <a:solidFill>
                <a:schemeClr val="tx1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3000" dirty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今天，我们受益于无数的发明和创新。 </a:t>
            </a:r>
            <a:endParaRPr lang="en-US" altLang="zh-CN" sz="3000" b="1" i="1" dirty="0">
              <a:solidFill>
                <a:schemeClr val="tx1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75995" y="496570"/>
            <a:ext cx="9908540" cy="8915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>
                <a:latin typeface="Times New Roman" panose="02020603050405020304" charset="0"/>
                <a:cs typeface="Times New Roman" panose="02020603050405020304" charset="0"/>
              </a:rPr>
              <a:t>5. benefit</a:t>
            </a:r>
            <a:endParaRPr lang="en-US" altLang="zh-CN" sz="320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zh-CN" sz="2000">
                <a:latin typeface="Cambria" panose="02040503050406030204" charset="0"/>
                <a:cs typeface="Cambria" panose="02040503050406030204" charset="0"/>
                <a:sym typeface="+mn-ea"/>
              </a:rPr>
              <a:t>L7</a:t>
            </a:r>
            <a:r>
              <a:rPr lang="zh-CN" altLang="en-US" sz="2000">
                <a:latin typeface="Cambria" panose="02040503050406030204" charset="0"/>
                <a:cs typeface="Cambria" panose="02040503050406030204" charset="0"/>
                <a:sym typeface="+mn-ea"/>
              </a:rPr>
              <a:t>：</a:t>
            </a:r>
            <a:r>
              <a:rPr lang="en-US" altLang="zh-CN" sz="2000" u="sng">
                <a:latin typeface="Cambria" panose="02040503050406030204" charset="0"/>
                <a:cs typeface="Cambria" panose="02040503050406030204" charset="0"/>
                <a:sym typeface="+mn-ea"/>
              </a:rPr>
              <a:t>As we live in social groups</a:t>
            </a:r>
            <a:r>
              <a:rPr lang="en-US" altLang="zh-CN" sz="2000">
                <a:latin typeface="Cambria" panose="02040503050406030204" charset="0"/>
                <a:cs typeface="Cambria" panose="02040503050406030204" charset="0"/>
                <a:sym typeface="+mn-ea"/>
              </a:rPr>
              <a:t>, there are many </a:t>
            </a:r>
            <a:r>
              <a:rPr lang="en-US" altLang="zh-CN" sz="2000">
                <a:highlight>
                  <a:srgbClr val="FFFF00"/>
                </a:highlight>
                <a:latin typeface="Cambria" panose="02040503050406030204" charset="0"/>
                <a:cs typeface="Cambria" panose="02040503050406030204" charset="0"/>
                <a:sym typeface="+mn-ea"/>
              </a:rPr>
              <a:t>benefits </a:t>
            </a:r>
            <a:r>
              <a:rPr lang="en-US" altLang="zh-CN" sz="2000">
                <a:latin typeface="Cambria" panose="02040503050406030204" charset="0"/>
                <a:cs typeface="Cambria" panose="02040503050406030204" charset="0"/>
                <a:sym typeface="+mn-ea"/>
              </a:rPr>
              <a:t>of friendship </a:t>
            </a:r>
            <a:r>
              <a:rPr lang="en-US" altLang="zh-CN" sz="2000" u="sng">
                <a:latin typeface="Cambria" panose="02040503050406030204" charset="0"/>
                <a:cs typeface="Cambria" panose="02040503050406030204" charset="0"/>
                <a:sym typeface="+mn-ea"/>
              </a:rPr>
              <a:t>that we can enjoy</a:t>
            </a:r>
            <a:r>
              <a:rPr lang="en-US" altLang="zh-CN" sz="2000">
                <a:latin typeface="Cambria" panose="02040503050406030204" charset="0"/>
                <a:cs typeface="Cambria" panose="02040503050406030204" charset="0"/>
                <a:sym typeface="+mn-ea"/>
              </a:rPr>
              <a:t>.</a:t>
            </a:r>
            <a:endParaRPr lang="en-US" altLang="zh-CN" sz="2000"/>
          </a:p>
        </p:txBody>
      </p:sp>
      <p:sp>
        <p:nvSpPr>
          <p:cNvPr id="14" name="矩形 13"/>
          <p:cNvSpPr/>
          <p:nvPr/>
        </p:nvSpPr>
        <p:spPr>
          <a:xfrm>
            <a:off x="398145" y="2741295"/>
            <a:ext cx="3978910" cy="405765"/>
          </a:xfrm>
          <a:prstGeom prst="rect">
            <a:avLst/>
          </a:prstGeom>
          <a:solidFill>
            <a:srgbClr val="245359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525145" y="4124960"/>
            <a:ext cx="6229350" cy="405765"/>
          </a:xfrm>
          <a:prstGeom prst="rect">
            <a:avLst/>
          </a:prstGeom>
          <a:solidFill>
            <a:srgbClr val="245359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ldLvl="0" animBg="1"/>
      <p:bldP spid="14" grpId="1" animBg="1"/>
      <p:bldP spid="5" grpId="0" bldLvl="0" animBg="1"/>
      <p:bldP spid="5" grpId="1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10" name="文本框 9"/>
          <p:cNvSpPr txBox="1"/>
          <p:nvPr/>
        </p:nvSpPr>
        <p:spPr>
          <a:xfrm>
            <a:off x="550545" y="496570"/>
            <a:ext cx="11190605" cy="8915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>
                <a:latin typeface="Times New Roman" panose="02020603050405020304" charset="0"/>
                <a:cs typeface="Times New Roman" panose="02020603050405020304" charset="0"/>
              </a:rPr>
              <a:t>6. comfort</a:t>
            </a:r>
            <a:endParaRPr lang="en-US" altLang="zh-CN" sz="3200" b="1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zh-CN" sz="2000">
                <a:latin typeface="Cambria" panose="02040503050406030204" charset="0"/>
                <a:cs typeface="Cambria" panose="02040503050406030204" charset="0"/>
                <a:sym typeface="+mn-ea"/>
              </a:rPr>
              <a:t>L9</a:t>
            </a:r>
            <a:r>
              <a:rPr lang="zh-CN" altLang="en-US" sz="2000">
                <a:latin typeface="Cambria" panose="02040503050406030204" charset="0"/>
                <a:cs typeface="Cambria" panose="02040503050406030204" charset="0"/>
                <a:sym typeface="+mn-ea"/>
              </a:rPr>
              <a:t>：</a:t>
            </a:r>
            <a:r>
              <a:rPr lang="en-US" altLang="zh-CN" sz="2000">
                <a:latin typeface="Cambria" panose="02040503050406030204" charset="0"/>
                <a:cs typeface="Cambria" panose="02040503050406030204" charset="0"/>
                <a:sym typeface="+mn-ea"/>
              </a:rPr>
              <a:t>they may </a:t>
            </a:r>
            <a:r>
              <a:rPr lang="en-US" altLang="zh-CN" sz="2000">
                <a:highlight>
                  <a:srgbClr val="FFFF00"/>
                </a:highlight>
                <a:latin typeface="Cambria" panose="02040503050406030204" charset="0"/>
                <a:cs typeface="Cambria" panose="02040503050406030204" charset="0"/>
                <a:sym typeface="+mn-ea"/>
              </a:rPr>
              <a:t>comfort</a:t>
            </a:r>
            <a:r>
              <a:rPr lang="en-US" altLang="zh-CN" sz="2000">
                <a:latin typeface="Cambria" panose="02040503050406030204" charset="0"/>
                <a:cs typeface="Cambria" panose="02040503050406030204" charset="0"/>
                <a:sym typeface="+mn-ea"/>
              </a:rPr>
              <a:t> the heart, advise the head and help us </a:t>
            </a:r>
            <a:r>
              <a:rPr lang="en-US" altLang="zh-CN" sz="2000" b="1">
                <a:solidFill>
                  <a:srgbClr val="C00000"/>
                </a:solidFill>
                <a:latin typeface="Cambria" panose="02040503050406030204" charset="0"/>
                <a:cs typeface="Cambria" panose="02040503050406030204" charset="0"/>
                <a:sym typeface="+mn-ea"/>
              </a:rPr>
              <a:t>achieve the goals</a:t>
            </a:r>
            <a:r>
              <a:rPr lang="en-US" altLang="zh-CN" sz="2000">
                <a:latin typeface="Cambria" panose="02040503050406030204" charset="0"/>
                <a:cs typeface="Cambria" panose="02040503050406030204" charset="0"/>
                <a:sym typeface="+mn-ea"/>
              </a:rPr>
              <a:t> </a:t>
            </a:r>
            <a:r>
              <a:rPr lang="en-US" altLang="zh-CN" sz="2000" u="sng">
                <a:latin typeface="Cambria" panose="02040503050406030204" charset="0"/>
                <a:cs typeface="Cambria" panose="02040503050406030204" charset="0"/>
                <a:sym typeface="+mn-ea"/>
              </a:rPr>
              <a:t>we set for ourselves</a:t>
            </a:r>
            <a:r>
              <a:rPr lang="en-US" altLang="zh-CN" sz="2000">
                <a:latin typeface="Cambria" panose="02040503050406030204" charset="0"/>
                <a:cs typeface="Cambria" panose="02040503050406030204" charset="0"/>
                <a:sym typeface="+mn-ea"/>
              </a:rPr>
              <a:t>.</a:t>
            </a:r>
            <a:endParaRPr lang="en-US" altLang="zh-CN" sz="2000"/>
          </a:p>
        </p:txBody>
      </p:sp>
      <p:sp>
        <p:nvSpPr>
          <p:cNvPr id="3" name="文本框 2"/>
          <p:cNvSpPr txBox="1"/>
          <p:nvPr/>
        </p:nvSpPr>
        <p:spPr>
          <a:xfrm>
            <a:off x="705485" y="1513840"/>
            <a:ext cx="10786745" cy="40360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204000"/>
              </a:lnSpc>
            </a:pPr>
            <a:r>
              <a:rPr lang="en-US" altLang="zh-CN" sz="2800">
                <a:latin typeface="Times New Roman" panose="02020603050405020304" charset="0"/>
                <a:cs typeface="Times New Roman" panose="02020603050405020304" charset="0"/>
                <a:sym typeface="+mn-ea"/>
              </a:rPr>
              <a:t>There is plenty of room to lie down and sleep in </a:t>
            </a:r>
            <a:r>
              <a:rPr lang="en-US" altLang="zh-CN" sz="2800" b="1">
                <a:solidFill>
                  <a:srgbClr val="C0000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comfort</a:t>
            </a:r>
            <a:r>
              <a:rPr lang="en-US" altLang="zh-CN" sz="2800">
                <a:latin typeface="Times New Roman" panose="02020603050405020304" charset="0"/>
                <a:cs typeface="Times New Roman" panose="02020603050405020304" charset="0"/>
                <a:sym typeface="+mn-ea"/>
              </a:rPr>
              <a:t>.</a:t>
            </a:r>
            <a:endParaRPr lang="en-US" altLang="zh-CN" sz="2800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204000"/>
              </a:lnSpc>
            </a:pPr>
            <a:r>
              <a:rPr lang="en-US" altLang="zh-CN" sz="2800">
                <a:latin typeface="Times New Roman" panose="02020603050405020304" charset="0"/>
                <a:cs typeface="Times New Roman" panose="02020603050405020304" charset="0"/>
                <a:sym typeface="+mn-ea"/>
              </a:rPr>
              <a:t>I take / draw </a:t>
            </a:r>
            <a:r>
              <a:rPr lang="en-US" altLang="zh-CN" sz="2800" b="1">
                <a:solidFill>
                  <a:srgbClr val="C0000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comfort </a:t>
            </a:r>
            <a:r>
              <a:rPr lang="en-US" altLang="zh-CN" sz="2800">
                <a:latin typeface="Times New Roman" panose="02020603050405020304" charset="0"/>
                <a:cs typeface="Times New Roman" panose="02020603050405020304" charset="0"/>
                <a:sym typeface="+mn-ea"/>
              </a:rPr>
              <a:t>from the fact that his friends are there to help him.</a:t>
            </a:r>
            <a:endParaRPr lang="en-US" altLang="zh-CN" sz="2800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204000"/>
              </a:lnSpc>
            </a:pPr>
            <a:r>
              <a:rPr lang="en-US" altLang="zh-CN" sz="2800">
                <a:latin typeface="Times New Roman" panose="02020603050405020304" charset="0"/>
                <a:cs typeface="Times New Roman" panose="02020603050405020304" charset="0"/>
                <a:sym typeface="+mn-ea"/>
              </a:rPr>
              <a:t>It was a </a:t>
            </a:r>
            <a:r>
              <a:rPr lang="en-US" altLang="zh-CN" sz="2800" b="1">
                <a:solidFill>
                  <a:srgbClr val="C0000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comfort </a:t>
            </a:r>
            <a:r>
              <a:rPr lang="en-US" altLang="zh-CN" sz="2800">
                <a:latin typeface="Times New Roman" panose="02020603050405020304" charset="0"/>
                <a:cs typeface="Times New Roman" panose="02020603050405020304" charset="0"/>
                <a:sym typeface="+mn-ea"/>
              </a:rPr>
              <a:t>to think that there was no rent to pay.</a:t>
            </a:r>
            <a:endParaRPr lang="en-US" altLang="zh-CN" sz="2800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204000"/>
              </a:lnSpc>
            </a:pPr>
            <a:r>
              <a:rPr lang="en-US" altLang="zh-CN" sz="2800">
                <a:latin typeface="Times New Roman" panose="02020603050405020304" charset="0"/>
                <a:cs typeface="Times New Roman" panose="02020603050405020304" charset="0"/>
                <a:sym typeface="+mn-ea"/>
              </a:rPr>
              <a:t>The hotel has all modern </a:t>
            </a:r>
            <a:r>
              <a:rPr lang="en-US" altLang="zh-CN" sz="2800" b="1">
                <a:solidFill>
                  <a:srgbClr val="C0000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comforts</a:t>
            </a:r>
            <a:r>
              <a:rPr lang="en-US" altLang="zh-CN" sz="2800">
                <a:latin typeface="Times New Roman" panose="02020603050405020304" charset="0"/>
                <a:cs typeface="Times New Roman" panose="02020603050405020304" charset="0"/>
                <a:sym typeface="+mn-ea"/>
              </a:rPr>
              <a:t>.</a:t>
            </a:r>
            <a:endParaRPr lang="en-US" altLang="zh-CN" sz="2800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zh-CN" altLang="en-US" sz="2800"/>
          </a:p>
        </p:txBody>
      </p:sp>
      <p:sp>
        <p:nvSpPr>
          <p:cNvPr id="4" name="文本框 3"/>
          <p:cNvSpPr txBox="1"/>
          <p:nvPr/>
        </p:nvSpPr>
        <p:spPr>
          <a:xfrm>
            <a:off x="7492365" y="2393315"/>
            <a:ext cx="216154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solidFill>
                  <a:srgbClr val="1A494F"/>
                </a:solidFill>
                <a:latin typeface="Times New Roman" panose="02020603050405020304" charset="0"/>
                <a:ea typeface="华文中宋" panose="02010600040101010101" pitchFamily="2" charset="-122"/>
                <a:cs typeface="Times New Roman" panose="02020603050405020304" charset="0"/>
                <a:sym typeface="+mn-ea"/>
              </a:rPr>
              <a:t>安逸，舒适</a:t>
            </a:r>
            <a:endParaRPr lang="zh-CN" altLang="en-US" sz="2400">
              <a:solidFill>
                <a:srgbClr val="1A494F"/>
              </a:solidFill>
              <a:latin typeface="Times New Roman" panose="02020603050405020304" charset="0"/>
              <a:ea typeface="华文中宋" panose="02010600040101010101" pitchFamily="2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370455" y="3244850"/>
            <a:ext cx="184467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solidFill>
                  <a:srgbClr val="1A494F"/>
                </a:solidFill>
                <a:latin typeface="Times New Roman" panose="02020603050405020304" charset="0"/>
                <a:ea typeface="华文中宋" panose="02010600040101010101" pitchFamily="2" charset="-122"/>
                <a:cs typeface="Times New Roman" panose="02020603050405020304" charset="0"/>
                <a:sym typeface="+mn-ea"/>
              </a:rPr>
              <a:t>安慰，慰藉</a:t>
            </a:r>
            <a:endParaRPr lang="zh-CN" altLang="en-US" sz="2400">
              <a:solidFill>
                <a:srgbClr val="1A494F"/>
              </a:solidFill>
              <a:latin typeface="Times New Roman" panose="02020603050405020304" charset="0"/>
              <a:ea typeface="华文中宋" panose="02010600040101010101" pitchFamily="2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419225" y="4096385"/>
            <a:ext cx="44253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solidFill>
                  <a:srgbClr val="1A494F"/>
                </a:solidFill>
                <a:latin typeface="Times New Roman" panose="02020603050405020304" charset="0"/>
                <a:ea typeface="华文中宋" panose="02010600040101010101" pitchFamily="2" charset="-122"/>
                <a:cs typeface="Times New Roman" panose="02020603050405020304" charset="0"/>
                <a:sym typeface="+mn-ea"/>
              </a:rPr>
              <a:t>令人感到安慰的人（或事物）</a:t>
            </a:r>
            <a:endParaRPr lang="zh-CN" altLang="en-US" sz="2400">
              <a:solidFill>
                <a:srgbClr val="1A494F"/>
              </a:solidFill>
              <a:latin typeface="Times New Roman" panose="02020603050405020304" charset="0"/>
              <a:ea typeface="华文中宋" panose="02010600040101010101" pitchFamily="2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577590" y="5006975"/>
            <a:ext cx="32429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solidFill>
                  <a:srgbClr val="1A494F"/>
                </a:solidFill>
                <a:latin typeface="Times New Roman" panose="02020603050405020304" charset="0"/>
                <a:ea typeface="华文中宋" panose="02010600040101010101" pitchFamily="2" charset="-122"/>
                <a:cs typeface="Times New Roman" panose="02020603050405020304" charset="0"/>
                <a:sym typeface="+mn-ea"/>
              </a:rPr>
              <a:t>舒适的设施（或条件）</a:t>
            </a:r>
            <a:endParaRPr lang="zh-CN" altLang="en-US" sz="2400">
              <a:solidFill>
                <a:srgbClr val="1A494F"/>
              </a:solidFill>
              <a:latin typeface="Times New Roman" panose="02020603050405020304" charset="0"/>
              <a:ea typeface="华文中宋" panose="02010600040101010101" pitchFamily="2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544445" y="548640"/>
            <a:ext cx="490347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/>
              <a:t>vt. </a:t>
            </a:r>
            <a:r>
              <a:rPr lang="zh-CN" altLang="en-US" sz="2400"/>
              <a:t>宽慰，抚慰</a:t>
            </a:r>
            <a:r>
              <a:rPr lang="en-US" altLang="zh-CN" sz="2400"/>
              <a:t> n. </a:t>
            </a:r>
            <a:r>
              <a:rPr lang="zh-CN" altLang="en-US" sz="2400"/>
              <a:t>安慰，舒服</a:t>
            </a:r>
            <a:endParaRPr lang="zh-CN" altLang="en-US" sz="24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4" grpId="1"/>
      <p:bldP spid="5" grpId="1"/>
      <p:bldP spid="6" grpId="1"/>
      <p:bldP spid="7" grpId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10" name="文本框 9"/>
          <p:cNvSpPr txBox="1"/>
          <p:nvPr/>
        </p:nvSpPr>
        <p:spPr>
          <a:xfrm>
            <a:off x="975995" y="496570"/>
            <a:ext cx="10257155" cy="8915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>
                <a:latin typeface="Times New Roman" panose="02020603050405020304" charset="0"/>
                <a:cs typeface="Times New Roman" panose="02020603050405020304" charset="0"/>
              </a:rPr>
              <a:t>7. recognize</a:t>
            </a:r>
            <a:endParaRPr lang="en-US" altLang="zh-CN" sz="320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zh-CN" sz="2000">
                <a:latin typeface="Cambria" panose="02040503050406030204" charset="0"/>
                <a:cs typeface="Cambria" panose="02040503050406030204" charset="0"/>
                <a:sym typeface="+mn-ea"/>
              </a:rPr>
              <a:t>L22</a:t>
            </a:r>
            <a:r>
              <a:rPr lang="zh-CN" altLang="en-US" sz="2000">
                <a:latin typeface="Cambria" panose="02040503050406030204" charset="0"/>
                <a:cs typeface="Cambria" panose="02040503050406030204" charset="0"/>
                <a:sym typeface="+mn-ea"/>
              </a:rPr>
              <a:t>：</a:t>
            </a:r>
            <a:r>
              <a:rPr lang="en-US" altLang="zh-CN" sz="2000">
                <a:latin typeface="Cambria" panose="02040503050406030204" charset="0"/>
                <a:cs typeface="Cambria" panose="02040503050406030204" charset="0"/>
                <a:sym typeface="+mn-ea"/>
              </a:rPr>
              <a:t>We often find it easier to </a:t>
            </a:r>
            <a:r>
              <a:rPr lang="en-US" altLang="zh-CN" sz="2000">
                <a:highlight>
                  <a:srgbClr val="FFFF00"/>
                </a:highlight>
                <a:latin typeface="Cambria" panose="02040503050406030204" charset="0"/>
                <a:cs typeface="Cambria" panose="02040503050406030204" charset="0"/>
                <a:sym typeface="+mn-ea"/>
              </a:rPr>
              <a:t>recognize</a:t>
            </a:r>
            <a:r>
              <a:rPr lang="en-US" altLang="zh-CN" sz="2000">
                <a:latin typeface="Cambria" panose="02040503050406030204" charset="0"/>
                <a:cs typeface="Cambria" panose="02040503050406030204" charset="0"/>
                <a:sym typeface="+mn-ea"/>
              </a:rPr>
              <a:t> other people’s weaknesses than our own.</a:t>
            </a:r>
            <a:endParaRPr lang="en-US" altLang="zh-CN" sz="2000"/>
          </a:p>
        </p:txBody>
      </p:sp>
      <p:sp>
        <p:nvSpPr>
          <p:cNvPr id="45058" name="矩形 45057"/>
          <p:cNvSpPr/>
          <p:nvPr/>
        </p:nvSpPr>
        <p:spPr>
          <a:xfrm>
            <a:off x="536855" y="2823294"/>
            <a:ext cx="11591956" cy="1817370"/>
          </a:xfrm>
          <a:prstGeom prst="rect">
            <a:avLst/>
          </a:prstGeom>
          <a:noFill/>
          <a:ln w="19050" cap="flat" cmpd="sng">
            <a:solidFill>
              <a:schemeClr val="accent1"/>
            </a:solidFill>
            <a:prstDash val="lgDashDotDot"/>
            <a:miter/>
            <a:headEnd type="none" w="med" len="med"/>
            <a:tailEnd type="none" w="med" len="med"/>
          </a:ln>
        </p:spPr>
        <p:txBody>
          <a:bodyPr wrap="square" lIns="45727" tIns="45727" rIns="45727" bIns="45727" anchor="t">
            <a:spAutoFit/>
          </a:bodyPr>
          <a:p>
            <a:pPr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3735" dirty="0">
                <a:solidFill>
                  <a:schemeClr val="tx1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微软雅黑" panose="020B0503020204020204" charset="-122"/>
              </a:rPr>
              <a:t>recognize </a:t>
            </a:r>
            <a:r>
              <a:rPr lang="zh-CN" altLang="en-US" sz="3735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  <a:sym typeface="微软雅黑" panose="020B0503020204020204" charset="-122"/>
              </a:rPr>
              <a:t>的词源可追溯到</a:t>
            </a:r>
            <a:r>
              <a:rPr lang="en-US" altLang="zh-CN" sz="3735" dirty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微软雅黑" panose="020B0503020204020204" charset="-122"/>
              </a:rPr>
              <a:t>15</a:t>
            </a:r>
            <a:r>
              <a:rPr lang="zh-CN" altLang="en-US" sz="3735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  <a:sym typeface="微软雅黑" panose="020B0503020204020204" charset="-122"/>
              </a:rPr>
              <a:t>世纪，意为</a:t>
            </a:r>
            <a:r>
              <a:rPr lang="en-US" altLang="zh-CN" sz="3735" dirty="0">
                <a:solidFill>
                  <a:schemeClr val="tx1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微软雅黑" panose="020B0503020204020204" charset="-122"/>
              </a:rPr>
              <a:t>“know again”</a:t>
            </a:r>
            <a:r>
              <a:rPr lang="zh-CN" altLang="en-US" sz="3735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  <a:sym typeface="微软雅黑" panose="020B0503020204020204" charset="-122"/>
              </a:rPr>
              <a:t>，即“认出”。</a:t>
            </a:r>
            <a:endParaRPr lang="zh-CN" altLang="en-US" sz="3735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charset="0"/>
              <a:sym typeface="微软雅黑" panose="020B050302020402020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703631" y="1632756"/>
            <a:ext cx="11488680" cy="818173"/>
          </a:xfrm>
          <a:prstGeom prst="rect">
            <a:avLst/>
          </a:prstGeom>
        </p:spPr>
        <p:txBody>
          <a:bodyPr wrap="square">
            <a:spAutoFit/>
          </a:bodyPr>
          <a:p>
            <a:pPr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3600" dirty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微软雅黑" panose="020B0503020204020204" charset="-122"/>
              </a:rPr>
              <a:t>re- (again </a:t>
            </a:r>
            <a:r>
              <a:rPr lang="zh-CN" altLang="en-US" sz="3600" dirty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微软雅黑" panose="020B0503020204020204" charset="-122"/>
              </a:rPr>
              <a:t>再、重新</a:t>
            </a:r>
            <a:r>
              <a:rPr lang="en-US" altLang="zh-CN" sz="3600" dirty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微软雅黑" panose="020B0503020204020204" charset="-122"/>
              </a:rPr>
              <a:t>)  + cognize (to get to know)</a:t>
            </a:r>
            <a:endParaRPr lang="en-US" altLang="zh-CN" sz="3600" dirty="0">
              <a:solidFill>
                <a:schemeClr val="tx1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10" name="文本框 9"/>
          <p:cNvSpPr txBox="1"/>
          <p:nvPr/>
        </p:nvSpPr>
        <p:spPr>
          <a:xfrm>
            <a:off x="975995" y="496570"/>
            <a:ext cx="10257155" cy="8915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>
                <a:latin typeface="Times New Roman" panose="02020603050405020304" charset="0"/>
                <a:cs typeface="Times New Roman" panose="02020603050405020304" charset="0"/>
              </a:rPr>
              <a:t>7. recognize</a:t>
            </a:r>
            <a:endParaRPr lang="en-US" altLang="zh-CN" sz="3200" b="1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zh-CN" sz="2000">
                <a:latin typeface="Cambria" panose="02040503050406030204" charset="0"/>
                <a:cs typeface="Cambria" panose="02040503050406030204" charset="0"/>
                <a:sym typeface="+mn-ea"/>
              </a:rPr>
              <a:t>L22</a:t>
            </a:r>
            <a:r>
              <a:rPr lang="zh-CN" altLang="en-US" sz="2000">
                <a:latin typeface="Cambria" panose="02040503050406030204" charset="0"/>
                <a:cs typeface="Cambria" panose="02040503050406030204" charset="0"/>
                <a:sym typeface="+mn-ea"/>
              </a:rPr>
              <a:t>：</a:t>
            </a:r>
            <a:r>
              <a:rPr lang="en-US" altLang="zh-CN" sz="2000">
                <a:latin typeface="Cambria" panose="02040503050406030204" charset="0"/>
                <a:cs typeface="Cambria" panose="02040503050406030204" charset="0"/>
                <a:sym typeface="+mn-ea"/>
              </a:rPr>
              <a:t>We often find it easier to </a:t>
            </a:r>
            <a:r>
              <a:rPr lang="en-US" altLang="zh-CN" sz="2000">
                <a:highlight>
                  <a:srgbClr val="FFFF00"/>
                </a:highlight>
                <a:latin typeface="Cambria" panose="02040503050406030204" charset="0"/>
                <a:cs typeface="Cambria" panose="02040503050406030204" charset="0"/>
                <a:sym typeface="+mn-ea"/>
              </a:rPr>
              <a:t>recognize</a:t>
            </a:r>
            <a:r>
              <a:rPr lang="en-US" altLang="zh-CN" sz="2000">
                <a:latin typeface="Cambria" panose="02040503050406030204" charset="0"/>
                <a:cs typeface="Cambria" panose="02040503050406030204" charset="0"/>
                <a:sym typeface="+mn-ea"/>
              </a:rPr>
              <a:t> other people’s weaknesses than our own.</a:t>
            </a:r>
            <a:endParaRPr lang="en-US" altLang="zh-CN" sz="2000"/>
          </a:p>
        </p:txBody>
      </p:sp>
      <p:sp>
        <p:nvSpPr>
          <p:cNvPr id="3" name="文本框 2"/>
          <p:cNvSpPr txBox="1"/>
          <p:nvPr/>
        </p:nvSpPr>
        <p:spPr>
          <a:xfrm>
            <a:off x="975995" y="1605915"/>
            <a:ext cx="8705850" cy="42259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20000"/>
              </a:lnSpc>
            </a:pPr>
            <a:r>
              <a:rPr lang="en-US" altLang="zh-CN" sz="2800" dirty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sym typeface="Wingdings 2" panose="05020102010507070707" charset="0"/>
              </a:rPr>
              <a:t>❶</a:t>
            </a:r>
            <a:r>
              <a:rPr lang="en-US" altLang="zh-CN" sz="2600" dirty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sym typeface="Times New Roman" panose="02020603050405020304" charset="0"/>
              </a:rPr>
              <a:t> [</a:t>
            </a:r>
            <a:r>
              <a:rPr lang="zh-CN" altLang="en-US" sz="2600" dirty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sym typeface="黑体" panose="02010609060101010101" pitchFamily="49" charset="-122"/>
              </a:rPr>
              <a:t>不用于进行时</a:t>
            </a:r>
            <a:r>
              <a:rPr lang="en-US" altLang="zh-CN" sz="2600" dirty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sym typeface="Times New Roman" panose="02020603050405020304" charset="0"/>
              </a:rPr>
              <a:t>] </a:t>
            </a:r>
            <a:r>
              <a:rPr lang="zh-CN" altLang="en-US" sz="2600" dirty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sym typeface="黑体" panose="02010609060101010101" pitchFamily="49" charset="-122"/>
              </a:rPr>
              <a:t>认出；辨认出：</a:t>
            </a:r>
            <a:endParaRPr lang="en-US" altLang="zh-CN" sz="2800" dirty="0">
              <a:solidFill>
                <a:schemeClr val="tx1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Times New Roman" panose="02020603050405020304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2800" dirty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Times New Roman" panose="02020603050405020304" charset="0"/>
              </a:rPr>
              <a:t>I </a:t>
            </a: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Times New Roman" panose="02020603050405020304" charset="0"/>
              </a:rPr>
              <a:t>recognized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Times New Roman" panose="02020603050405020304" charset="0"/>
              </a:rPr>
              <a:t> her </a:t>
            </a: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Times New Roman" panose="02020603050405020304" charset="0"/>
              </a:rPr>
              <a:t>by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Times New Roman" panose="02020603050405020304" charset="0"/>
              </a:rPr>
              <a:t> her red hair.</a:t>
            </a:r>
            <a:r>
              <a:rPr lang="en-US" altLang="zh-CN" sz="2800" i="1" dirty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Times New Roman" panose="02020603050405020304" charset="0"/>
              </a:rPr>
              <a:t> </a:t>
            </a:r>
            <a:endParaRPr lang="en-US" altLang="zh-CN" sz="2800" i="1" dirty="0">
              <a:solidFill>
                <a:schemeClr val="tx1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Times New Roman" panose="02020603050405020304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2800" dirty="0">
                <a:solidFill>
                  <a:srgbClr val="000000"/>
                </a:solidFill>
                <a:latin typeface="Times New Roman" panose="02020603050405020304" charset="0"/>
                <a:ea typeface="宋体" panose="02010600030101010101" pitchFamily="2" charset="-122"/>
                <a:sym typeface="Wingdings 2" panose="05020102010507070707" charset="0"/>
              </a:rPr>
              <a:t>❷ </a:t>
            </a:r>
            <a:r>
              <a:rPr lang="zh-CN" altLang="en-US" sz="2600" dirty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Times New Roman" panose="02020603050405020304" charset="0"/>
              </a:rPr>
              <a:t>意识到 </a:t>
            </a:r>
            <a:r>
              <a:rPr lang="en-US" altLang="zh-CN" sz="2600" dirty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to accept or admit that </a:t>
            </a:r>
            <a:r>
              <a:rPr lang="en-US" altLang="zh-CN" sz="2600" dirty="0" err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sth</a:t>
            </a:r>
            <a:r>
              <a:rPr lang="en-US" altLang="zh-CN" sz="2600" dirty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 is true</a:t>
            </a:r>
            <a:r>
              <a:rPr lang="zh-CN" altLang="en-US" sz="2600" dirty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Times New Roman" panose="02020603050405020304" charset="0"/>
              </a:rPr>
              <a:t>：</a:t>
            </a:r>
            <a:r>
              <a:rPr lang="en-US" altLang="zh-CN" sz="2600" dirty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Times New Roman" panose="02020603050405020304" charset="0"/>
              </a:rPr>
              <a:t>(L22 </a:t>
            </a:r>
            <a:r>
              <a:rPr lang="zh-CN" altLang="en-US" sz="2600" dirty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Times New Roman" panose="02020603050405020304" charset="0"/>
              </a:rPr>
              <a:t>例句</a:t>
            </a:r>
            <a:r>
              <a:rPr lang="en-US" altLang="zh-CN" sz="2600" dirty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Times New Roman" panose="02020603050405020304" charset="0"/>
              </a:rPr>
              <a:t>)</a:t>
            </a:r>
            <a:endParaRPr lang="en-US" altLang="zh-CN" sz="2800" b="1" dirty="0">
              <a:solidFill>
                <a:schemeClr val="tx1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Times New Roman" panose="02020603050405020304" charset="0"/>
            </a:endParaRPr>
          </a:p>
          <a:p>
            <a:pPr algn="just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800" dirty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sym typeface="Wingdings" panose="05000000000000000000" charset="0"/>
              </a:rPr>
              <a:t>❸</a:t>
            </a:r>
            <a:r>
              <a:rPr lang="zh-CN" altLang="en-US" sz="2600" dirty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sym typeface="Times New Roman" panose="02020603050405020304" charset="0"/>
              </a:rPr>
              <a:t>（</a:t>
            </a:r>
            <a:r>
              <a:rPr lang="zh-CN" altLang="en-US" sz="2600" dirty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sym typeface="黑体" panose="02010609060101010101" pitchFamily="49" charset="-122"/>
              </a:rPr>
              <a:t>正式</a:t>
            </a:r>
            <a:r>
              <a:rPr lang="zh-CN" altLang="en-US" sz="2600" dirty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sym typeface="Times New Roman" panose="02020603050405020304" charset="0"/>
              </a:rPr>
              <a:t>）</a:t>
            </a:r>
            <a:r>
              <a:rPr lang="zh-CN" altLang="en-US" sz="2600" dirty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sym typeface="黑体" panose="02010609060101010101" pitchFamily="49" charset="-122"/>
              </a:rPr>
              <a:t>承认；公认 </a:t>
            </a:r>
            <a:r>
              <a:rPr lang="en-US" altLang="zh-CN" sz="2600" dirty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黑体" panose="02010609060101010101" pitchFamily="49" charset="-122"/>
              </a:rPr>
              <a:t>(acknowledge)</a:t>
            </a:r>
            <a:r>
              <a:rPr lang="zh-CN" altLang="en-US" sz="2600" dirty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sym typeface="黑体" panose="02010609060101010101" pitchFamily="49" charset="-122"/>
              </a:rPr>
              <a:t>：</a:t>
            </a:r>
            <a:endParaRPr lang="zh-CN" altLang="en-US" sz="2600" b="1" dirty="0">
              <a:solidFill>
                <a:schemeClr val="tx1"/>
              </a:solidFill>
              <a:latin typeface="Times New Roman" panose="02020603050405020304" charset="0"/>
              <a:ea typeface="宋体" panose="02010600030101010101" pitchFamily="2" charset="-122"/>
              <a:sym typeface="黑体" panose="02010609060101010101" pitchFamily="49" charset="-122"/>
            </a:endParaRPr>
          </a:p>
          <a:p>
            <a:pPr algn="just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800" dirty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sym typeface="Times New Roman" panose="02020603050405020304" charset="0"/>
              </a:rPr>
              <a:t>The British </a:t>
            </a: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charset="0"/>
                <a:ea typeface="宋体" panose="02010600030101010101" pitchFamily="2" charset="-122"/>
                <a:sym typeface="Times New Roman" panose="02020603050405020304" charset="0"/>
              </a:rPr>
              <a:t>recognized</a:t>
            </a:r>
            <a:r>
              <a:rPr lang="en-US" altLang="zh-CN" sz="2800" dirty="0">
                <a:solidFill>
                  <a:srgbClr val="C00000"/>
                </a:solidFill>
                <a:latin typeface="Times New Roman" panose="02020603050405020304" charset="0"/>
                <a:ea typeface="宋体" panose="02010600030101010101" pitchFamily="2" charset="-122"/>
                <a:sym typeface="Times New Roman" panose="02020603050405020304" charset="0"/>
              </a:rPr>
              <a:t> 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sym typeface="Times New Roman" panose="02020603050405020304" charset="0"/>
              </a:rPr>
              <a:t>America </a:t>
            </a: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charset="0"/>
                <a:ea typeface="宋体" panose="02010600030101010101" pitchFamily="2" charset="-122"/>
                <a:sym typeface="Times New Roman" panose="02020603050405020304" charset="0"/>
              </a:rPr>
              <a:t>as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sym typeface="Times New Roman" panose="02020603050405020304" charset="0"/>
              </a:rPr>
              <a:t> an independent state.</a:t>
            </a:r>
            <a:endParaRPr lang="en-US" altLang="zh-CN" sz="2800" dirty="0">
              <a:solidFill>
                <a:schemeClr val="tx1"/>
              </a:solidFill>
              <a:latin typeface="Times New Roman" panose="02020603050405020304" charset="0"/>
              <a:ea typeface="宋体" panose="02010600030101010101" pitchFamily="2" charset="-122"/>
              <a:sym typeface="Times New Roman" panose="02020603050405020304" charset="0"/>
            </a:endParaRPr>
          </a:p>
          <a:p>
            <a:pPr algn="just" fontAlgn="base" hangingPunct="0">
              <a:lnSpc>
                <a:spcPct val="120000"/>
              </a:lnSpc>
              <a:spcAft>
                <a:spcPct val="0"/>
              </a:spcAft>
            </a:pPr>
            <a:r>
              <a:rPr lang="en-US" altLang="zh-CN" sz="2800" dirty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Wingdings" panose="05000000000000000000" charset="0"/>
              </a:rPr>
              <a:t>❹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sym typeface="Wingdings" panose="05000000000000000000" charset="0"/>
              </a:rPr>
              <a:t> </a:t>
            </a:r>
            <a:r>
              <a:rPr lang="zh-CN" altLang="en-US" sz="2600" dirty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sym typeface="黑体" panose="02010609060101010101" pitchFamily="49" charset="-122"/>
              </a:rPr>
              <a:t>表扬；表彰：</a:t>
            </a:r>
            <a:endParaRPr lang="zh-CN" altLang="en-US" sz="2800" b="1" dirty="0">
              <a:solidFill>
                <a:schemeClr val="tx1"/>
              </a:solidFill>
              <a:latin typeface="Times New Roman" panose="02020603050405020304" charset="0"/>
              <a:ea typeface="宋体" panose="02010600030101010101" pitchFamily="2" charset="-122"/>
              <a:sym typeface="黑体" panose="02010609060101010101" pitchFamily="49" charset="-122"/>
            </a:endParaRPr>
          </a:p>
          <a:p>
            <a:pPr algn="just" defTabSz="914400" fontAlgn="base" hangingPunct="0">
              <a:lnSpc>
                <a:spcPct val="120000"/>
              </a:lnSpc>
              <a:spcAft>
                <a:spcPct val="0"/>
              </a:spcAft>
            </a:pPr>
            <a:r>
              <a:rPr lang="en-US" altLang="zh-CN" sz="2800" dirty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sym typeface="Times New Roman" panose="02020603050405020304" charset="0"/>
              </a:rPr>
              <a:t>The Canadian National Institute(</a:t>
            </a:r>
            <a:r>
              <a:rPr lang="zh-CN" altLang="en-US" sz="2800" dirty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sym typeface="Times New Roman" panose="02020603050405020304" charset="0"/>
              </a:rPr>
              <a:t>协会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sym typeface="Times New Roman" panose="02020603050405020304" charset="0"/>
              </a:rPr>
              <a:t>) for the Blind </a:t>
            </a: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charset="0"/>
                <a:ea typeface="宋体" panose="02010600030101010101" pitchFamily="2" charset="-122"/>
                <a:sym typeface="Times New Roman" panose="02020603050405020304" charset="0"/>
              </a:rPr>
              <a:t>recognized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sym typeface="Times New Roman" panose="02020603050405020304" charset="0"/>
              </a:rPr>
              <a:t> Doris Low for her great contributions.</a:t>
            </a:r>
            <a:endParaRPr lang="en-US" altLang="zh-CN" sz="2800" b="1" i="1" dirty="0">
              <a:solidFill>
                <a:schemeClr val="tx1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Times New Roman" panose="0202060305040502030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872480" y="2211705"/>
            <a:ext cx="336677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从</a:t>
            </a:r>
            <a:r>
              <a:rPr lang="en-US" altLang="zh-CN" sz="2400" b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/</a:t>
            </a:r>
            <a:r>
              <a:rPr lang="zh-CN" altLang="en-US" sz="2400" b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根据某物认出某人</a:t>
            </a:r>
            <a:endParaRPr lang="zh-CN" altLang="en-US" sz="2400"/>
          </a:p>
        </p:txBody>
      </p:sp>
      <p:sp>
        <p:nvSpPr>
          <p:cNvPr id="5" name="文本框 4"/>
          <p:cNvSpPr txBox="1"/>
          <p:nvPr/>
        </p:nvSpPr>
        <p:spPr>
          <a:xfrm>
            <a:off x="3764915" y="4206875"/>
            <a:ext cx="5702300" cy="4914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600" b="1">
                <a:solidFill>
                  <a:srgbClr val="C0000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recognize ... as / to be ... </a:t>
            </a:r>
            <a:r>
              <a:rPr lang="zh-CN" altLang="en-US" sz="2600" b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认为</a:t>
            </a:r>
            <a:r>
              <a:rPr lang="en-US" altLang="zh-CN" sz="2600" b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…</a:t>
            </a:r>
            <a:r>
              <a:rPr lang="zh-CN" altLang="en-US" sz="2600" b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是</a:t>
            </a:r>
            <a:r>
              <a:rPr lang="en-US" altLang="zh-CN" sz="2600" b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…</a:t>
            </a:r>
            <a:endParaRPr lang="zh-CN" altLang="en-US" sz="2600"/>
          </a:p>
        </p:txBody>
      </p:sp>
      <p:sp>
        <p:nvSpPr>
          <p:cNvPr id="14" name="矩形 13"/>
          <p:cNvSpPr/>
          <p:nvPr/>
        </p:nvSpPr>
        <p:spPr>
          <a:xfrm>
            <a:off x="1488440" y="1760855"/>
            <a:ext cx="4441190" cy="405765"/>
          </a:xfrm>
          <a:prstGeom prst="rect">
            <a:avLst/>
          </a:prstGeom>
          <a:solidFill>
            <a:srgbClr val="245359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5872480" y="2266315"/>
            <a:ext cx="2977515" cy="405765"/>
          </a:xfrm>
          <a:prstGeom prst="rect">
            <a:avLst/>
          </a:prstGeom>
          <a:solidFill>
            <a:srgbClr val="245359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1488440" y="2752090"/>
            <a:ext cx="5546090" cy="405765"/>
          </a:xfrm>
          <a:prstGeom prst="rect">
            <a:avLst/>
          </a:prstGeom>
          <a:solidFill>
            <a:srgbClr val="245359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1560195" y="3284855"/>
            <a:ext cx="5546090" cy="405765"/>
          </a:xfrm>
          <a:prstGeom prst="rect">
            <a:avLst/>
          </a:prstGeom>
          <a:solidFill>
            <a:srgbClr val="245359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560195" y="4303395"/>
            <a:ext cx="2116455" cy="405765"/>
          </a:xfrm>
          <a:prstGeom prst="rect">
            <a:avLst/>
          </a:prstGeom>
          <a:solidFill>
            <a:srgbClr val="245359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1" name="图片 10"/>
          <p:cNvPicPr/>
          <p:nvPr/>
        </p:nvPicPr>
        <p:blipFill>
          <a:blip r:embed="rId2"/>
          <a:stretch>
            <a:fillRect/>
          </a:stretch>
        </p:blipFill>
        <p:spPr>
          <a:xfrm>
            <a:off x="9239250" y="3157855"/>
            <a:ext cx="2595245" cy="1623060"/>
          </a:xfrm>
          <a:prstGeom prst="rect">
            <a:avLst/>
          </a:prstGeom>
        </p:spPr>
      </p:pic>
      <p:pic>
        <p:nvPicPr>
          <p:cNvPr id="12" name="图片 11"/>
          <p:cNvPicPr/>
          <p:nvPr/>
        </p:nvPicPr>
        <p:blipFill>
          <a:blip r:embed="rId3"/>
          <a:stretch>
            <a:fillRect/>
          </a:stretch>
        </p:blipFill>
        <p:spPr>
          <a:xfrm>
            <a:off x="9239250" y="1452245"/>
            <a:ext cx="2461895" cy="15906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ldLvl="0" animBg="1"/>
      <p:bldP spid="14" grpId="1" animBg="1"/>
      <p:bldP spid="6" grpId="0" bldLvl="0" animBg="1"/>
      <p:bldP spid="6" grpId="1" animBg="1"/>
      <p:bldP spid="7" grpId="0" bldLvl="0" animBg="1"/>
      <p:bldP spid="7" grpId="1" animBg="1"/>
      <p:bldP spid="8" grpId="0" bldLvl="0" animBg="1"/>
      <p:bldP spid="8" grpId="1" animBg="1"/>
      <p:bldP spid="5" grpId="0"/>
      <p:bldP spid="5" grpId="1"/>
      <p:bldP spid="9" grpId="0" bldLvl="0" animBg="1"/>
      <p:bldP spid="9" grpId="1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44815" y="3259455"/>
            <a:ext cx="1810607" cy="95410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800" b="1" dirty="0">
                <a:solidFill>
                  <a:srgbClr val="FFFF00"/>
                </a:solidFill>
                <a:ea typeface="宋体" panose="02010600030101010101" pitchFamily="2" charset="-122"/>
                <a:sym typeface="Arial" panose="020B0604020202020204" pitchFamily="34" charset="0"/>
              </a:rPr>
              <a:t>认出</a:t>
            </a:r>
            <a:endParaRPr lang="en-US" altLang="zh-CN" sz="2800" b="1" dirty="0">
              <a:solidFill>
                <a:srgbClr val="FF0000"/>
              </a:solidFill>
              <a:ea typeface="宋体" panose="02010600030101010101" pitchFamily="2" charset="-122"/>
              <a:sym typeface="Arial" panose="020B0604020202020204" pitchFamily="34" charset="0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800" b="1" dirty="0">
                <a:solidFill>
                  <a:srgbClr val="000000"/>
                </a:solidFill>
                <a:ea typeface="宋体" panose="02010600030101010101" pitchFamily="2" charset="-122"/>
                <a:sym typeface="Arial" panose="020B0604020202020204" pitchFamily="34" charset="0"/>
              </a:rPr>
              <a:t>（基本义）</a:t>
            </a:r>
            <a:endParaRPr lang="zh-CN" altLang="en-US" sz="2800" b="1" dirty="0">
              <a:solidFill>
                <a:srgbClr val="000000"/>
              </a:solidFill>
              <a:ea typeface="宋体" panose="02010600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675620" y="2264095"/>
            <a:ext cx="2924861" cy="95410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800" b="1" dirty="0">
                <a:solidFill>
                  <a:srgbClr val="FFFFFF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Arial" panose="020B0604020202020204" pitchFamily="34" charset="0"/>
              </a:rPr>
              <a:t>内心</a:t>
            </a:r>
            <a:r>
              <a:rPr lang="en-US" altLang="zh-CN" sz="2800" b="1" dirty="0">
                <a:solidFill>
                  <a:srgbClr val="FFFFFF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Arial" panose="020B0604020202020204" pitchFamily="34" charset="0"/>
              </a:rPr>
              <a:t>“</a:t>
            </a:r>
            <a:r>
              <a:rPr lang="zh-CN" altLang="en-US" sz="2800" b="1" dirty="0">
                <a:solidFill>
                  <a:srgbClr val="FFFFFF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Arial" panose="020B0604020202020204" pitchFamily="34" charset="0"/>
              </a:rPr>
              <a:t>认出</a:t>
            </a:r>
            <a:r>
              <a:rPr lang="en-US" altLang="zh-CN" sz="2800" b="1" dirty="0">
                <a:solidFill>
                  <a:srgbClr val="FFFFFF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Arial" panose="020B0604020202020204" pitchFamily="34" charset="0"/>
              </a:rPr>
              <a:t>”</a:t>
            </a:r>
            <a:r>
              <a:rPr lang="zh-CN" altLang="en-US" sz="2800" b="1" dirty="0">
                <a:solidFill>
                  <a:srgbClr val="FFFFFF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Arial" panose="020B0604020202020204" pitchFamily="34" charset="0"/>
              </a:rPr>
              <a:t>或认清事实</a:t>
            </a:r>
            <a:endParaRPr lang="zh-CN" altLang="en-US" sz="2800" b="1" dirty="0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767330" y="3669665"/>
            <a:ext cx="2833370" cy="138366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800" b="1" dirty="0">
                <a:solidFill>
                  <a:srgbClr val="FFFFFF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Arial" panose="020B0604020202020204" pitchFamily="34" charset="0"/>
              </a:rPr>
              <a:t>“</a:t>
            </a:r>
            <a:r>
              <a:rPr lang="zh-CN" altLang="en-US" sz="2800" b="1" dirty="0">
                <a:solidFill>
                  <a:srgbClr val="FFFFFF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Arial" panose="020B0604020202020204" pitchFamily="34" charset="0"/>
              </a:rPr>
              <a:t>认出</a:t>
            </a:r>
            <a:r>
              <a:rPr lang="en-US" altLang="zh-CN" sz="2800" b="1" dirty="0">
                <a:solidFill>
                  <a:srgbClr val="FFFFFF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Arial" panose="020B0604020202020204" pitchFamily="34" charset="0"/>
              </a:rPr>
              <a:t>”</a:t>
            </a:r>
            <a:r>
              <a:rPr lang="zh-CN" altLang="en-US" sz="2800" b="1" dirty="0">
                <a:solidFill>
                  <a:srgbClr val="FFFFFF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Arial" panose="020B0604020202020204" pitchFamily="34" charset="0"/>
              </a:rPr>
              <a:t>事实并正式接受和</a:t>
            </a:r>
            <a:endParaRPr lang="zh-CN" altLang="en-US" sz="2800" b="1" dirty="0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Arial" panose="020B0604020202020204" pitchFamily="34" charset="0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800" b="1" dirty="0">
                <a:solidFill>
                  <a:srgbClr val="FFFFFF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Arial" panose="020B0604020202020204" pitchFamily="34" charset="0"/>
              </a:rPr>
              <a:t>公开</a:t>
            </a:r>
            <a:endParaRPr lang="zh-CN" altLang="en-US" sz="2800" b="1" dirty="0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Arial" panose="020B0604020202020204" pitchFamily="34" charset="0"/>
            </a:endParaRPr>
          </a:p>
        </p:txBody>
      </p:sp>
      <p:cxnSp>
        <p:nvCxnSpPr>
          <p:cNvPr id="7" name="直接箭头连接符 6"/>
          <p:cNvCxnSpPr/>
          <p:nvPr/>
        </p:nvCxnSpPr>
        <p:spPr>
          <a:xfrm>
            <a:off x="5688623" y="1218811"/>
            <a:ext cx="526507" cy="3176"/>
          </a:xfrm>
          <a:prstGeom prst="straightConnector1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6363970" y="2480310"/>
            <a:ext cx="2442210" cy="52197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rgbClr val="00B0F0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100" b="1">
                <a:solidFill>
                  <a:schemeClr val="tx1"/>
                </a:solidFill>
                <a:ea typeface="宋体" panose="02010600030101010101" pitchFamily="2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800" dirty="0">
                <a:solidFill>
                  <a:srgbClr val="FFFFFF"/>
                </a:solidFill>
                <a:sym typeface="Arial" panose="020B0604020202020204" pitchFamily="34" charset="0"/>
              </a:rPr>
              <a:t>意识到</a:t>
            </a:r>
            <a:endParaRPr lang="zh-CN" altLang="en-US" sz="2800" dirty="0">
              <a:solidFill>
                <a:srgbClr val="FFFFFF"/>
              </a:solidFill>
              <a:sym typeface="Arial" panose="020B0604020202020204" pitchFamily="3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377940" y="3769360"/>
            <a:ext cx="2413635" cy="95313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rgbClr val="00B0F0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100" b="1">
                <a:solidFill>
                  <a:schemeClr val="tx1"/>
                </a:solidFill>
                <a:ea typeface="宋体" panose="02010600030101010101" pitchFamily="2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800" dirty="0">
                <a:solidFill>
                  <a:srgbClr val="FFFFFF"/>
                </a:solidFill>
                <a:latin typeface="宋体" panose="02010600030101010101" pitchFamily="2" charset="-122"/>
                <a:cs typeface="宋体" panose="02010600030101010101" pitchFamily="2" charset="-122"/>
                <a:sym typeface="Wingdings 2" panose="05020102010507070707"/>
              </a:rPr>
              <a:t>(</a:t>
            </a:r>
            <a:r>
              <a:rPr lang="zh-CN" altLang="en-US" sz="2800" dirty="0">
                <a:solidFill>
                  <a:srgbClr val="FFFFFF"/>
                </a:solidFill>
                <a:latin typeface="宋体" panose="02010600030101010101" pitchFamily="2" charset="-122"/>
                <a:cs typeface="宋体" panose="02010600030101010101" pitchFamily="2" charset="-122"/>
                <a:sym typeface="Wingdings 2" panose="05020102010507070707"/>
              </a:rPr>
              <a:t>正式</a:t>
            </a:r>
            <a:r>
              <a:rPr lang="en-US" altLang="zh-CN" sz="2800" dirty="0">
                <a:solidFill>
                  <a:srgbClr val="FFFFFF"/>
                </a:solidFill>
                <a:latin typeface="宋体" panose="02010600030101010101" pitchFamily="2" charset="-122"/>
                <a:cs typeface="宋体" panose="02010600030101010101" pitchFamily="2" charset="-122"/>
                <a:sym typeface="Wingdings 2" panose="05020102010507070707"/>
              </a:rPr>
              <a:t>) </a:t>
            </a:r>
            <a:r>
              <a:rPr lang="zh-CN" altLang="en-US" sz="2800" dirty="0">
                <a:solidFill>
                  <a:srgbClr val="FFFFFF"/>
                </a:solidFill>
                <a:latin typeface="宋体" panose="02010600030101010101" pitchFamily="2" charset="-122"/>
                <a:cs typeface="宋体" panose="02010600030101010101" pitchFamily="2" charset="-122"/>
                <a:sym typeface="Arial" panose="020B0604020202020204" pitchFamily="34" charset="0"/>
              </a:rPr>
              <a:t>承认；公认</a:t>
            </a:r>
            <a:endParaRPr lang="zh-CN" altLang="en-US" sz="2800" dirty="0">
              <a:solidFill>
                <a:srgbClr val="FFFFFF"/>
              </a:solidFill>
              <a:latin typeface="宋体" panose="02010600030101010101" pitchFamily="2" charset="-122"/>
              <a:cs typeface="宋体" panose="02010600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34573" y="154127"/>
            <a:ext cx="5065011" cy="584790"/>
          </a:xfrm>
          <a:prstGeom prst="rect">
            <a:avLst/>
          </a:prstGeom>
          <a:noFill/>
          <a:ln w="12700">
            <a:noFill/>
          </a:ln>
        </p:spPr>
        <p:txBody>
          <a:bodyPr wrap="square" lIns="45727" tIns="45727" rIns="45727" bIns="45727" anchor="t">
            <a:spAutoFit/>
          </a:bodyPr>
          <a:lstStyle/>
          <a:p>
            <a:pPr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3200" b="1" dirty="0">
                <a:solidFill>
                  <a:schemeClr val="tx1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微软雅黑" panose="020B0503020204020204" charset="-122"/>
              </a:rPr>
              <a:t>recognize</a:t>
            </a:r>
            <a:r>
              <a:rPr lang="en-US" altLang="zh-CN" sz="32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 </a:t>
            </a:r>
            <a:r>
              <a:rPr lang="zh-CN" altLang="en-US" sz="32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sym typeface="微软雅黑" panose="020B0503020204020204" charset="-122"/>
              </a:rPr>
              <a:t>语义网络图</a:t>
            </a:r>
            <a:endParaRPr lang="zh-CN" altLang="en-US" sz="3200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sym typeface="微软雅黑" panose="020B0503020204020204" charset="-122"/>
            </a:endParaRPr>
          </a:p>
        </p:txBody>
      </p:sp>
      <p:sp>
        <p:nvSpPr>
          <p:cNvPr id="11" name="下箭头 10"/>
          <p:cNvSpPr/>
          <p:nvPr/>
        </p:nvSpPr>
        <p:spPr>
          <a:xfrm>
            <a:off x="9236623" y="1029567"/>
            <a:ext cx="673084" cy="4629384"/>
          </a:xfrm>
          <a:prstGeom prst="downArrow">
            <a:avLst/>
          </a:prstGeom>
          <a:gradFill flip="none" rotWithShape="1">
            <a:gsLst>
              <a:gs pos="79315">
                <a:schemeClr val="accent5"/>
              </a:gs>
              <a:gs pos="57350">
                <a:srgbClr val="0062B2"/>
              </a:gs>
              <a:gs pos="0">
                <a:schemeClr val="accent5">
                  <a:lumMod val="25000"/>
                </a:schemeClr>
              </a:gs>
              <a:gs pos="25000">
                <a:srgbClr val="0070C0">
                  <a:shade val="67500"/>
                  <a:satMod val="115000"/>
                </a:srgbClr>
              </a:gs>
              <a:gs pos="100000">
                <a:schemeClr val="accent5">
                  <a:lumMod val="90000"/>
                </a:schemeClr>
              </a:gs>
            </a:gsLst>
            <a:lin ang="162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srgbClr val="000000"/>
              </a:solidFill>
              <a:sym typeface="Arial" panose="020B0604020202020204" pitchFamily="34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9331274" y="2622969"/>
            <a:ext cx="485140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00"/>
                </a:solidFill>
              </a14:hiddenFill>
            </a:ext>
          </a:extLst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rgbClr val="000000"/>
                </a:solidFill>
                <a:ea typeface="宋体" panose="02010600030101010101" pitchFamily="2" charset="-122"/>
                <a:sym typeface="Arial" panose="020B0604020202020204" pitchFamily="34" charset="0"/>
              </a:rPr>
              <a:t>程度递进</a:t>
            </a:r>
            <a:endParaRPr lang="zh-CN" altLang="en-US" sz="2400" b="1" dirty="0">
              <a:solidFill>
                <a:srgbClr val="000000"/>
              </a:solidFill>
              <a:ea typeface="宋体" panose="02010600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13" name="左大括号 12"/>
          <p:cNvSpPr/>
          <p:nvPr/>
        </p:nvSpPr>
        <p:spPr>
          <a:xfrm>
            <a:off x="2075553" y="1208754"/>
            <a:ext cx="600067" cy="486054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srgbClr val="FFFFFF"/>
              </a:solidFill>
              <a:sym typeface="Arial" panose="020B0604020202020204" pitchFamily="34" charset="0"/>
            </a:endParaRPr>
          </a:p>
        </p:txBody>
      </p:sp>
      <p:sp>
        <p:nvSpPr>
          <p:cNvPr id="14" name="文本框 6"/>
          <p:cNvSpPr txBox="1"/>
          <p:nvPr/>
        </p:nvSpPr>
        <p:spPr>
          <a:xfrm>
            <a:off x="2696644" y="961023"/>
            <a:ext cx="2924861" cy="523220"/>
          </a:xfrm>
          <a:prstGeom prst="rect">
            <a:avLst/>
          </a:prstGeom>
          <a:solidFill>
            <a:schemeClr val="accent5">
              <a:lumMod val="90000"/>
            </a:schemeClr>
          </a:solidFill>
          <a:ln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800" b="1" dirty="0">
                <a:solidFill>
                  <a:srgbClr val="FFFFFF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Arial" panose="020B0604020202020204" pitchFamily="34" charset="0"/>
              </a:rPr>
              <a:t>“认出”人或物</a:t>
            </a:r>
            <a:endParaRPr lang="zh-CN" altLang="en-US" sz="2800" b="1" dirty="0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Arial" panose="020B0604020202020204" pitchFamily="34" charset="0"/>
            </a:endParaRPr>
          </a:p>
        </p:txBody>
      </p:sp>
      <p:cxnSp>
        <p:nvCxnSpPr>
          <p:cNvPr id="15" name="直接箭头连接符 14"/>
          <p:cNvCxnSpPr/>
          <p:nvPr/>
        </p:nvCxnSpPr>
        <p:spPr>
          <a:xfrm>
            <a:off x="5732459" y="2753361"/>
            <a:ext cx="526507" cy="3176"/>
          </a:xfrm>
          <a:prstGeom prst="straightConnector1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/>
          <p:nvPr/>
        </p:nvCxnSpPr>
        <p:spPr>
          <a:xfrm>
            <a:off x="5671499" y="4244340"/>
            <a:ext cx="526507" cy="3176"/>
          </a:xfrm>
          <a:prstGeom prst="straightConnector1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8" name="文本框 18"/>
          <p:cNvSpPr txBox="1"/>
          <p:nvPr/>
        </p:nvSpPr>
        <p:spPr>
          <a:xfrm>
            <a:off x="6349365" y="958850"/>
            <a:ext cx="2441575" cy="521970"/>
          </a:xfrm>
          <a:prstGeom prst="rect">
            <a:avLst/>
          </a:prstGeom>
          <a:solidFill>
            <a:schemeClr val="accent5">
              <a:lumMod val="90000"/>
            </a:schemeClr>
          </a:solidFill>
          <a:ln>
            <a:solidFill>
              <a:srgbClr val="00B0F0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100" b="1">
                <a:solidFill>
                  <a:schemeClr val="tx1"/>
                </a:solidFill>
                <a:ea typeface="宋体" panose="02010600030101010101" pitchFamily="2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800" dirty="0">
                <a:solidFill>
                  <a:srgbClr val="FFFFFF"/>
                </a:solidFill>
                <a:sym typeface="Wingdings 2" panose="05020102010507070707"/>
              </a:rPr>
              <a:t> </a:t>
            </a:r>
            <a:r>
              <a:rPr lang="zh-CN" altLang="en-US" sz="2800" dirty="0">
                <a:solidFill>
                  <a:srgbClr val="FFFFFF"/>
                </a:solidFill>
                <a:sym typeface="Wingdings 2" panose="05020102010507070707"/>
              </a:rPr>
              <a:t>认出；辨认出</a:t>
            </a:r>
            <a:endParaRPr lang="zh-CN" altLang="en-US" sz="2800" dirty="0">
              <a:solidFill>
                <a:srgbClr val="FFFFFF"/>
              </a:solidFill>
              <a:sym typeface="Arial" panose="020B0604020202020204" pitchFamily="3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2832100" y="5193665"/>
            <a:ext cx="2746375" cy="1383665"/>
          </a:xfrm>
          <a:prstGeom prst="rect">
            <a:avLst/>
          </a:prstGeom>
          <a:solidFill>
            <a:schemeClr val="accent5">
              <a:lumMod val="25000"/>
            </a:schemeClr>
          </a:solidFill>
          <a:ln>
            <a:solidFill>
              <a:srgbClr val="00B0F0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100" b="1">
                <a:solidFill>
                  <a:schemeClr val="tx1"/>
                </a:solidFill>
                <a:ea typeface="宋体" panose="02010600030101010101" pitchFamily="2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800" dirty="0">
                <a:solidFill>
                  <a:srgbClr val="FFFFFF"/>
                </a:solidFill>
                <a:latin typeface="宋体" panose="02010600030101010101" pitchFamily="2" charset="-122"/>
                <a:cs typeface="宋体" panose="02010600030101010101" pitchFamily="2" charset="-122"/>
                <a:sym typeface="Arial" panose="020B0604020202020204" pitchFamily="34" charset="0"/>
              </a:rPr>
              <a:t>“</a:t>
            </a:r>
            <a:r>
              <a:rPr lang="zh-CN" altLang="en-US" sz="2800" dirty="0">
                <a:solidFill>
                  <a:srgbClr val="FFFFFF"/>
                </a:solidFill>
                <a:latin typeface="宋体" panose="02010600030101010101" pitchFamily="2" charset="-122"/>
                <a:cs typeface="宋体" panose="02010600030101010101" pitchFamily="2" charset="-122"/>
                <a:sym typeface="Arial" panose="020B0604020202020204" pitchFamily="34" charset="0"/>
              </a:rPr>
              <a:t>认出</a:t>
            </a:r>
            <a:r>
              <a:rPr lang="en-US" altLang="zh-CN" sz="2800" dirty="0">
                <a:solidFill>
                  <a:srgbClr val="FFFFFF"/>
                </a:solidFill>
                <a:latin typeface="宋体" panose="02010600030101010101" pitchFamily="2" charset="-122"/>
                <a:cs typeface="宋体" panose="02010600030101010101" pitchFamily="2" charset="-122"/>
                <a:sym typeface="Arial" panose="020B0604020202020204" pitchFamily="34" charset="0"/>
              </a:rPr>
              <a:t>”</a:t>
            </a:r>
            <a:r>
              <a:rPr lang="zh-CN" altLang="en-US" sz="2800" dirty="0">
                <a:solidFill>
                  <a:srgbClr val="FFFFFF"/>
                </a:solidFill>
                <a:latin typeface="宋体" panose="02010600030101010101" pitchFamily="2" charset="-122"/>
                <a:cs typeface="宋体" panose="02010600030101010101" pitchFamily="2" charset="-122"/>
                <a:sym typeface="Arial" panose="020B0604020202020204" pitchFamily="34" charset="0"/>
              </a:rPr>
              <a:t>事迹的重要性，并予以公开嘉奖</a:t>
            </a:r>
            <a:endParaRPr lang="zh-CN" altLang="en-US" sz="2800" dirty="0">
              <a:solidFill>
                <a:srgbClr val="FFFFFF"/>
              </a:solidFill>
              <a:latin typeface="宋体" panose="02010600030101010101" pitchFamily="2" charset="-122"/>
              <a:cs typeface="宋体" panose="02010600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6407785" y="5658485"/>
            <a:ext cx="2383155" cy="521970"/>
          </a:xfrm>
          <a:prstGeom prst="rect">
            <a:avLst/>
          </a:prstGeom>
          <a:solidFill>
            <a:schemeClr val="accent5">
              <a:lumMod val="25000"/>
            </a:schemeClr>
          </a:solidFill>
          <a:ln>
            <a:solidFill>
              <a:srgbClr val="00B0F0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100" b="1">
                <a:solidFill>
                  <a:schemeClr val="tx1"/>
                </a:solidFill>
                <a:ea typeface="宋体" panose="02010600030101010101" pitchFamily="2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800" dirty="0">
                <a:solidFill>
                  <a:srgbClr val="FFFFFF"/>
                </a:solidFill>
                <a:sym typeface="Arial" panose="020B0604020202020204" pitchFamily="34" charset="0"/>
              </a:rPr>
              <a:t>表扬；表彰</a:t>
            </a:r>
            <a:endParaRPr lang="zh-CN" altLang="en-US" sz="2800" dirty="0">
              <a:solidFill>
                <a:srgbClr val="FFFFFF"/>
              </a:solidFill>
              <a:sym typeface="Arial" panose="020B0604020202020204" pitchFamily="34" charset="0"/>
            </a:endParaRPr>
          </a:p>
        </p:txBody>
      </p:sp>
      <p:cxnSp>
        <p:nvCxnSpPr>
          <p:cNvPr id="21" name="直接箭头连接符 20"/>
          <p:cNvCxnSpPr/>
          <p:nvPr/>
        </p:nvCxnSpPr>
        <p:spPr>
          <a:xfrm>
            <a:off x="5732095" y="5917402"/>
            <a:ext cx="526507" cy="3176"/>
          </a:xfrm>
          <a:prstGeom prst="straightConnector1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  <p:bldP spid="9" grpId="0" bldLvl="0" animBg="1"/>
      <p:bldP spid="11" grpId="0" bldLvl="0" animBg="1"/>
      <p:bldP spid="12" grpId="0"/>
      <p:bldP spid="18" grpId="0" bldLvl="0" animBg="1"/>
      <p:bldP spid="20" grpId="0" bldLvl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51201" name="矩形 51200"/>
          <p:cNvSpPr/>
          <p:nvPr/>
        </p:nvSpPr>
        <p:spPr>
          <a:xfrm>
            <a:off x="421876" y="1539952"/>
            <a:ext cx="10287400" cy="3763645"/>
          </a:xfrm>
          <a:prstGeom prst="rect">
            <a:avLst/>
          </a:prstGeom>
          <a:noFill/>
          <a:ln w="12700">
            <a:noFill/>
          </a:ln>
        </p:spPr>
        <p:txBody>
          <a:bodyPr wrap="square" lIns="45727" tIns="45727" rIns="45727" bIns="45727" anchor="t">
            <a:spAutoFit/>
          </a:bodyPr>
          <a:p>
            <a:pPr algn="just" fontAlgn="base" hangingPunct="0">
              <a:spcBef>
                <a:spcPts val="1865"/>
              </a:spcBef>
              <a:spcAft>
                <a:spcPct val="0"/>
              </a:spcAft>
            </a:pPr>
            <a:r>
              <a:rPr lang="en-US" altLang="zh-CN" sz="3200" b="1" dirty="0">
                <a:solidFill>
                  <a:schemeClr val="tx1"/>
                </a:solidFill>
                <a:latin typeface="Times New Roman" panose="02020603050405020304" charset="0"/>
                <a:sym typeface="Times New Roman" panose="02020603050405020304" charset="0"/>
              </a:rPr>
              <a:t>[U] </a:t>
            </a:r>
            <a:r>
              <a:rPr lang="zh-CN" altLang="en-US" sz="32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sym typeface="黑体" panose="02010609060101010101" pitchFamily="49" charset="-122"/>
              </a:rPr>
              <a:t>认出；识别；承认：</a:t>
            </a:r>
            <a:endParaRPr lang="zh-CN" altLang="en-US" sz="3200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sym typeface="黑体" panose="02010609060101010101" pitchFamily="49" charset="-122"/>
            </a:endParaRPr>
          </a:p>
          <a:p>
            <a:pPr algn="just" fontAlgn="base" hangingPunct="0">
              <a:spcBef>
                <a:spcPts val="1865"/>
              </a:spcBef>
              <a:spcAft>
                <a:spcPct val="0"/>
              </a:spcAft>
            </a:pPr>
            <a:r>
              <a:rPr lang="en-US" altLang="zh-CN" sz="3200" dirty="0">
                <a:solidFill>
                  <a:schemeClr val="tx1"/>
                </a:solidFill>
                <a:latin typeface="Times New Roman" panose="02020603050405020304" charset="0"/>
                <a:sym typeface="Times New Roman" panose="02020603050405020304" charset="0"/>
              </a:rPr>
              <a:t>face / speech recognition 人脸/语音识别</a:t>
            </a:r>
            <a:endParaRPr lang="en-US" altLang="zh-CN" sz="3200" dirty="0">
              <a:solidFill>
                <a:schemeClr val="tx1"/>
              </a:solidFill>
              <a:latin typeface="Times New Roman" panose="02020603050405020304" charset="0"/>
              <a:sym typeface="Times New Roman" panose="02020603050405020304" charset="0"/>
            </a:endParaRPr>
          </a:p>
          <a:p>
            <a:pPr algn="just" fontAlgn="base" hangingPunct="0">
              <a:spcBef>
                <a:spcPts val="1865"/>
              </a:spcBef>
              <a:spcAft>
                <a:spcPct val="0"/>
              </a:spcAft>
            </a:pPr>
            <a:r>
              <a:rPr lang="en-US" altLang="zh-CN" sz="3200" dirty="0">
                <a:solidFill>
                  <a:schemeClr val="tx1"/>
                </a:solidFill>
                <a:latin typeface="Times New Roman" panose="02020603050405020304" charset="0"/>
                <a:sym typeface="Times New Roman" panose="02020603050405020304" charset="0"/>
              </a:rPr>
              <a:t>The town has </a:t>
            </a:r>
            <a:r>
              <a:rPr lang="en-US" altLang="zh-CN" sz="3200" b="1" dirty="0">
                <a:solidFill>
                  <a:schemeClr val="tx1"/>
                </a:solidFill>
                <a:latin typeface="Times New Roman" panose="02020603050405020304" charset="0"/>
                <a:sym typeface="Times New Roman" panose="02020603050405020304" charset="0"/>
              </a:rPr>
              <a:t>changed beyond all recognition</a:t>
            </a:r>
            <a:r>
              <a:rPr lang="en-US" altLang="zh-CN" sz="3200" dirty="0">
                <a:solidFill>
                  <a:schemeClr val="tx1"/>
                </a:solidFill>
                <a:latin typeface="Times New Roman" panose="02020603050405020304" charset="0"/>
                <a:sym typeface="Times New Roman" panose="02020603050405020304" charset="0"/>
              </a:rPr>
              <a:t> since I was last here.</a:t>
            </a:r>
            <a:r>
              <a:rPr lang="en-US" altLang="zh-CN" sz="3200" b="1" i="1" dirty="0">
                <a:solidFill>
                  <a:schemeClr val="tx1"/>
                </a:solidFill>
                <a:latin typeface="Times New Roman" panose="02020603050405020304" charset="0"/>
                <a:sym typeface="Times New Roman" panose="02020603050405020304" charset="0"/>
              </a:rPr>
              <a:t> </a:t>
            </a:r>
            <a:endParaRPr lang="en-US" altLang="zh-CN" sz="3200" b="1" i="1" dirty="0">
              <a:solidFill>
                <a:schemeClr val="tx1"/>
              </a:solidFill>
              <a:latin typeface="Times New Roman" panose="02020603050405020304" charset="0"/>
              <a:sym typeface="Times New Roman" panose="02020603050405020304" charset="0"/>
            </a:endParaRPr>
          </a:p>
          <a:p>
            <a:pPr algn="just" fontAlgn="base" hangingPunct="0">
              <a:spcBef>
                <a:spcPts val="1865"/>
              </a:spcBef>
              <a:spcAft>
                <a:spcPct val="0"/>
              </a:spcAft>
            </a:pPr>
            <a:r>
              <a:rPr lang="en-US" altLang="zh-CN" sz="3200" b="1" dirty="0">
                <a:solidFill>
                  <a:schemeClr val="tx1"/>
                </a:solidFill>
                <a:latin typeface="Times New Roman" panose="02020603050405020304" charset="0"/>
                <a:sym typeface="Times New Roman" panose="02020603050405020304" charset="0"/>
              </a:rPr>
              <a:t>There is general recognition that</a:t>
            </a:r>
            <a:r>
              <a:rPr lang="en-US" altLang="zh-CN" sz="3200" dirty="0">
                <a:solidFill>
                  <a:schemeClr val="tx1"/>
                </a:solidFill>
                <a:latin typeface="Times New Roman" panose="02020603050405020304" charset="0"/>
                <a:sym typeface="Times New Roman" panose="02020603050405020304" charset="0"/>
              </a:rPr>
              <a:t> the study techniques of many students are weak.</a:t>
            </a:r>
            <a:endParaRPr lang="en-US" altLang="zh-CN" sz="3200" dirty="0">
              <a:solidFill>
                <a:schemeClr val="tx1"/>
              </a:solidFill>
              <a:latin typeface="Times New Roman" panose="02020603050405020304" charset="0"/>
              <a:ea typeface="Times New Roman" panose="02020603050405020304" charset="0"/>
              <a:sym typeface="Times New Roman" panose="02020603050405020304" charset="0"/>
            </a:endParaRPr>
          </a:p>
        </p:txBody>
      </p:sp>
      <p:sp>
        <p:nvSpPr>
          <p:cNvPr id="51210" name="矩形 51209"/>
          <p:cNvSpPr/>
          <p:nvPr/>
        </p:nvSpPr>
        <p:spPr>
          <a:xfrm>
            <a:off x="649841" y="595909"/>
            <a:ext cx="4717287" cy="707900"/>
          </a:xfrm>
          <a:prstGeom prst="rect">
            <a:avLst/>
          </a:prstGeom>
          <a:noFill/>
          <a:ln w="12700">
            <a:noFill/>
          </a:ln>
        </p:spPr>
        <p:txBody>
          <a:bodyPr wrap="square" lIns="45727" tIns="45727" rIns="45727" bIns="45727" anchor="t">
            <a:spAutoFit/>
          </a:bodyPr>
          <a:p>
            <a:pPr fontAlgn="base" hangingPunct="0">
              <a:spcBef>
                <a:spcPts val="2535"/>
              </a:spcBef>
              <a:spcAft>
                <a:spcPct val="0"/>
              </a:spcAft>
            </a:pPr>
            <a:r>
              <a:rPr lang="en-US" altLang="zh-CN" sz="4000" b="1" dirty="0">
                <a:solidFill>
                  <a:schemeClr val="tx1"/>
                </a:solidFill>
                <a:latin typeface="Times New Roman" panose="02020603050405020304" charset="0"/>
                <a:sym typeface="Times New Roman" panose="02020603050405020304" charset="0"/>
              </a:rPr>
              <a:t>recognition </a:t>
            </a:r>
            <a:r>
              <a:rPr lang="zh-CN" altLang="en-US" sz="40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  <a:sym typeface="Times New Roman" panose="02020603050405020304" charset="0"/>
              </a:rPr>
              <a:t>名词</a:t>
            </a:r>
            <a:endParaRPr lang="zh-CN" altLang="en-US" sz="4000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Arial" panose="020B0604020202020204" pitchFamily="34" charset="0"/>
              <a:sym typeface="Times New Roman" panose="02020603050405020304" charset="0"/>
            </a:endParaRPr>
          </a:p>
        </p:txBody>
      </p:sp>
      <p:pic>
        <p:nvPicPr>
          <p:cNvPr id="4" name="图片 3"/>
          <p:cNvPicPr/>
          <p:nvPr/>
        </p:nvPicPr>
        <p:blipFill>
          <a:blip r:embed="rId2"/>
          <a:stretch>
            <a:fillRect/>
          </a:stretch>
        </p:blipFill>
        <p:spPr>
          <a:xfrm>
            <a:off x="7527925" y="1303655"/>
            <a:ext cx="2795270" cy="1692275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4694555" y="2322195"/>
            <a:ext cx="2433955" cy="405765"/>
          </a:xfrm>
          <a:prstGeom prst="rect">
            <a:avLst/>
          </a:prstGeom>
          <a:solidFill>
            <a:srgbClr val="245359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599180" y="3470275"/>
            <a:ext cx="462470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solidFill>
                  <a:srgbClr val="C00000"/>
                </a:solidFill>
              </a:rPr>
              <a:t>变得面目全非</a:t>
            </a:r>
            <a:r>
              <a:rPr lang="en-US" altLang="zh-CN" sz="2800" b="1">
                <a:solidFill>
                  <a:srgbClr val="C00000"/>
                </a:solidFill>
              </a:rPr>
              <a:t>/</a:t>
            </a:r>
            <a:r>
              <a:rPr lang="zh-CN" altLang="en-US" sz="2800" b="1">
                <a:solidFill>
                  <a:srgbClr val="C00000"/>
                </a:solidFill>
              </a:rPr>
              <a:t>认不出来</a:t>
            </a:r>
            <a:endParaRPr lang="zh-CN" altLang="en-US" sz="2800" b="1">
              <a:solidFill>
                <a:srgbClr val="C00000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603115" y="4734560"/>
            <a:ext cx="462470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solidFill>
                  <a:srgbClr val="C00000"/>
                </a:solidFill>
              </a:rPr>
              <a:t>人们普遍认为</a:t>
            </a:r>
            <a:endParaRPr lang="zh-CN" altLang="en-US" sz="2800" b="1">
              <a:solidFill>
                <a:srgbClr val="C00000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502785" y="5210810"/>
            <a:ext cx="55905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>
                <a:solidFill>
                  <a:srgbClr val="C00000"/>
                </a:solidFill>
                <a:latin typeface="Times New Roman" panose="02020603050405020304" charset="0"/>
                <a:cs typeface="Times New Roman" panose="02020603050405020304" charset="0"/>
              </a:rPr>
              <a:t>It is generally recognized that...</a:t>
            </a:r>
            <a:endParaRPr lang="zh-CN" altLang="en-US" sz="2800" b="1">
              <a:solidFill>
                <a:srgbClr val="C0000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  <p:bldP spid="9" grpId="1" animBg="1"/>
      <p:bldP spid="5" grpId="0"/>
      <p:bldP spid="5" grpId="1"/>
      <p:bldP spid="7" grpId="0"/>
      <p:bldP spid="7" grpId="1"/>
      <p:bldP spid="8" grpId="0"/>
      <p:bldP spid="8" grpId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894080" y="488950"/>
            <a:ext cx="4716145" cy="521779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lnSpc>
                <a:spcPct val="140000"/>
              </a:lnSpc>
            </a:pPr>
            <a:r>
              <a:rPr lang="zh-CN" altLang="en-US" sz="3600">
                <a:latin typeface="Cambria" panose="02040503050406030204" charset="0"/>
                <a:cs typeface="Cambria" panose="02040503050406030204" charset="0"/>
              </a:rPr>
              <a:t>1</a:t>
            </a:r>
            <a:r>
              <a:rPr lang="zh-CN" altLang="en-US" sz="3200">
                <a:latin typeface="Cambria" panose="02040503050406030204" charset="0"/>
                <a:cs typeface="Cambria" panose="02040503050406030204" charset="0"/>
              </a:rPr>
              <a:t>.more often than not       </a:t>
            </a:r>
            <a:endParaRPr lang="zh-CN" altLang="en-US" sz="3200">
              <a:latin typeface="Cambria" panose="02040503050406030204" charset="0"/>
              <a:cs typeface="Cambria" panose="02040503050406030204" charset="0"/>
            </a:endParaRPr>
          </a:p>
          <a:p>
            <a:pPr>
              <a:lnSpc>
                <a:spcPct val="140000"/>
              </a:lnSpc>
            </a:pPr>
            <a:r>
              <a:rPr lang="zh-CN" altLang="en-US" sz="3200">
                <a:latin typeface="Cambria" panose="02040503050406030204" charset="0"/>
                <a:cs typeface="Cambria" panose="02040503050406030204" charset="0"/>
              </a:rPr>
              <a:t>2.smooth out</a:t>
            </a:r>
            <a:endParaRPr lang="zh-CN" altLang="en-US" sz="3200">
              <a:latin typeface="Cambria" panose="02040503050406030204" charset="0"/>
              <a:cs typeface="Cambria" panose="02040503050406030204" charset="0"/>
            </a:endParaRPr>
          </a:p>
          <a:p>
            <a:pPr>
              <a:lnSpc>
                <a:spcPct val="140000"/>
              </a:lnSpc>
            </a:pPr>
            <a:r>
              <a:rPr lang="en-US" altLang="zh-CN" sz="3200">
                <a:latin typeface="Cambria" panose="02040503050406030204" charset="0"/>
                <a:cs typeface="Cambria" panose="02040503050406030204" charset="0"/>
              </a:rPr>
              <a:t>3.escape into</a:t>
            </a:r>
            <a:endParaRPr lang="zh-CN" altLang="en-US" sz="3200">
              <a:latin typeface="Cambria" panose="02040503050406030204" charset="0"/>
              <a:cs typeface="Cambria" panose="02040503050406030204" charset="0"/>
            </a:endParaRPr>
          </a:p>
          <a:p>
            <a:pPr>
              <a:lnSpc>
                <a:spcPct val="140000"/>
              </a:lnSpc>
            </a:pPr>
            <a:r>
              <a:rPr lang="en-US" altLang="zh-CN" sz="3200">
                <a:latin typeface="Cambria" panose="02040503050406030204" charset="0"/>
                <a:cs typeface="Cambria" panose="02040503050406030204" charset="0"/>
              </a:rPr>
              <a:t>4</a:t>
            </a:r>
            <a:r>
              <a:rPr lang="zh-CN" altLang="en-US" sz="3200">
                <a:latin typeface="Cambria" panose="02040503050406030204" charset="0"/>
                <a:cs typeface="Cambria" panose="02040503050406030204" charset="0"/>
              </a:rPr>
              <a:t>.be meant to do sth.  </a:t>
            </a:r>
            <a:endParaRPr lang="zh-CN" altLang="en-US" sz="3200">
              <a:latin typeface="Cambria" panose="02040503050406030204" charset="0"/>
              <a:cs typeface="Cambria" panose="02040503050406030204" charset="0"/>
            </a:endParaRPr>
          </a:p>
          <a:p>
            <a:pPr>
              <a:lnSpc>
                <a:spcPct val="140000"/>
              </a:lnSpc>
            </a:pPr>
            <a:r>
              <a:rPr lang="en-US" altLang="zh-CN" sz="3200">
                <a:latin typeface="Cambria" panose="02040503050406030204" charset="0"/>
                <a:cs typeface="Cambria" panose="02040503050406030204" charset="0"/>
              </a:rPr>
              <a:t>5</a:t>
            </a:r>
            <a:r>
              <a:rPr lang="zh-CN" altLang="en-US" sz="3200">
                <a:latin typeface="Cambria" panose="02040503050406030204" charset="0"/>
                <a:cs typeface="Cambria" panose="02040503050406030204" charset="0"/>
              </a:rPr>
              <a:t>.generally speaking</a:t>
            </a:r>
            <a:endParaRPr lang="zh-CN" altLang="en-US" sz="3200">
              <a:latin typeface="Cambria" panose="02040503050406030204" charset="0"/>
              <a:cs typeface="Cambria" panose="02040503050406030204" charset="0"/>
            </a:endParaRPr>
          </a:p>
          <a:p>
            <a:pPr>
              <a:lnSpc>
                <a:spcPct val="140000"/>
              </a:lnSpc>
            </a:pPr>
            <a:r>
              <a:rPr lang="en-US" altLang="zh-CN" sz="3200">
                <a:latin typeface="Cambria" panose="02040503050406030204" charset="0"/>
                <a:cs typeface="Cambria" panose="02040503050406030204" charset="0"/>
              </a:rPr>
              <a:t>6</a:t>
            </a:r>
            <a:r>
              <a:rPr lang="zh-CN" altLang="en-US" sz="3200">
                <a:latin typeface="Cambria" panose="02040503050406030204" charset="0"/>
                <a:cs typeface="Cambria" panose="02040503050406030204" charset="0"/>
              </a:rPr>
              <a:t>.take on                          </a:t>
            </a:r>
            <a:endParaRPr lang="zh-CN" altLang="en-US" sz="3200">
              <a:latin typeface="Cambria" panose="02040503050406030204" charset="0"/>
              <a:cs typeface="Cambria" panose="02040503050406030204" charset="0"/>
            </a:endParaRPr>
          </a:p>
          <a:p>
            <a:pPr>
              <a:lnSpc>
                <a:spcPct val="140000"/>
              </a:lnSpc>
            </a:pPr>
            <a:r>
              <a:rPr lang="en-US" altLang="zh-CN" sz="3200">
                <a:latin typeface="Cambria" panose="02040503050406030204" charset="0"/>
                <a:cs typeface="Cambria" panose="02040503050406030204" charset="0"/>
              </a:rPr>
              <a:t>7</a:t>
            </a:r>
            <a:r>
              <a:rPr lang="zh-CN" altLang="en-US" sz="3200">
                <a:latin typeface="Cambria" panose="02040503050406030204" charset="0"/>
                <a:cs typeface="Cambria" panose="02040503050406030204" charset="0"/>
              </a:rPr>
              <a:t>.result from</a:t>
            </a:r>
            <a:endParaRPr lang="zh-CN" altLang="en-US" sz="3200">
              <a:latin typeface="Cambria" panose="02040503050406030204" charset="0"/>
              <a:cs typeface="Cambria" panose="02040503050406030204" charset="0"/>
            </a:endParaRPr>
          </a:p>
          <a:p>
            <a:pPr>
              <a:lnSpc>
                <a:spcPct val="140000"/>
              </a:lnSpc>
            </a:pPr>
            <a:r>
              <a:rPr lang="en-US" altLang="zh-CN" sz="3200">
                <a:latin typeface="Cambria" panose="02040503050406030204" charset="0"/>
                <a:cs typeface="Cambria" panose="02040503050406030204" charset="0"/>
              </a:rPr>
              <a:t>8</a:t>
            </a:r>
            <a:r>
              <a:rPr lang="zh-CN" altLang="en-US" sz="3200">
                <a:latin typeface="Cambria" panose="02040503050406030204" charset="0"/>
                <a:cs typeface="Cambria" panose="02040503050406030204" charset="0"/>
              </a:rPr>
              <a:t>.in full measure </a:t>
            </a:r>
            <a:r>
              <a:rPr lang="zh-CN" altLang="en-US" sz="3200"/>
              <a:t>  </a:t>
            </a:r>
            <a:r>
              <a:rPr lang="zh-CN" altLang="en-US" sz="3600"/>
              <a:t> </a:t>
            </a:r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7550150" y="797560"/>
            <a:ext cx="3389630" cy="52622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50000"/>
              </a:lnSpc>
            </a:pPr>
            <a:r>
              <a:rPr lang="zh-CN" altLang="en-US" sz="2800"/>
              <a:t>一般而言，一般说来</a:t>
            </a:r>
            <a:endParaRPr lang="zh-CN" altLang="en-US" sz="2800"/>
          </a:p>
          <a:p>
            <a:pPr>
              <a:lnSpc>
                <a:spcPct val="150000"/>
              </a:lnSpc>
            </a:pPr>
            <a:r>
              <a:rPr lang="zh-CN" altLang="en-US" sz="2800">
                <a:sym typeface="+mn-ea"/>
              </a:rPr>
              <a:t>由……引起</a:t>
            </a:r>
            <a:endParaRPr lang="zh-CN" altLang="en-US" sz="2800"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800">
                <a:sym typeface="+mn-ea"/>
              </a:rPr>
              <a:t>消除，克服</a:t>
            </a:r>
            <a:endParaRPr lang="zh-CN" altLang="en-US" sz="2800"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800">
                <a:sym typeface="+mn-ea"/>
              </a:rPr>
              <a:t>呈现；具有 </a:t>
            </a:r>
            <a:endParaRPr lang="zh-CN" altLang="en-US" sz="2800"/>
          </a:p>
          <a:p>
            <a:pPr>
              <a:lnSpc>
                <a:spcPct val="150000"/>
              </a:lnSpc>
            </a:pPr>
            <a:r>
              <a:rPr lang="zh-CN" altLang="en-US" sz="2800">
                <a:sym typeface="+mn-ea"/>
              </a:rPr>
              <a:t>最大程度/限度地</a:t>
            </a:r>
            <a:endParaRPr lang="zh-CN" altLang="en-US" sz="2800"/>
          </a:p>
          <a:p>
            <a:pPr>
              <a:lnSpc>
                <a:spcPct val="150000"/>
              </a:lnSpc>
            </a:pPr>
            <a:r>
              <a:rPr lang="zh-CN" altLang="en-US" sz="2800">
                <a:sym typeface="+mn-ea"/>
              </a:rPr>
              <a:t>通常，多半</a:t>
            </a:r>
            <a:endParaRPr lang="zh-CN" altLang="en-US" sz="2800"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800">
                <a:sym typeface="+mn-ea"/>
              </a:rPr>
              <a:t>注定要做某事</a:t>
            </a:r>
            <a:endParaRPr lang="zh-CN" altLang="en-US" sz="2800"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800"/>
              <a:t>逃入</a:t>
            </a:r>
            <a:r>
              <a:rPr lang="en-US" altLang="zh-CN" sz="2800"/>
              <a:t>...</a:t>
            </a:r>
            <a:r>
              <a:rPr lang="zh-CN" altLang="en-US" sz="2800"/>
              <a:t>（</a:t>
            </a:r>
            <a:r>
              <a:rPr lang="zh-CN" altLang="en-US" sz="2800"/>
              <a:t>逃离现实）</a:t>
            </a:r>
            <a:endParaRPr lang="zh-CN" altLang="en-US" sz="2800"/>
          </a:p>
        </p:txBody>
      </p:sp>
      <p:cxnSp>
        <p:nvCxnSpPr>
          <p:cNvPr id="3" name="直接连接符 2"/>
          <p:cNvCxnSpPr/>
          <p:nvPr/>
        </p:nvCxnSpPr>
        <p:spPr>
          <a:xfrm>
            <a:off x="4894580" y="995045"/>
            <a:ext cx="2767965" cy="3361690"/>
          </a:xfrm>
          <a:prstGeom prst="line">
            <a:avLst/>
          </a:prstGeom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3392170" y="1747520"/>
            <a:ext cx="4236085" cy="724535"/>
          </a:xfrm>
          <a:prstGeom prst="line">
            <a:avLst/>
          </a:prstGeom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3719195" y="2472055"/>
            <a:ext cx="4253865" cy="3196590"/>
          </a:xfrm>
          <a:prstGeom prst="line">
            <a:avLst/>
          </a:prstGeom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>
            <a:off x="4211955" y="3165475"/>
            <a:ext cx="3478530" cy="1895475"/>
          </a:xfrm>
          <a:prstGeom prst="line">
            <a:avLst/>
          </a:prstGeom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 flipV="1">
            <a:off x="4451350" y="1229360"/>
            <a:ext cx="3253105" cy="2628900"/>
          </a:xfrm>
          <a:prstGeom prst="line">
            <a:avLst/>
          </a:prstGeom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 flipV="1">
            <a:off x="4093845" y="3086735"/>
            <a:ext cx="3562350" cy="1318260"/>
          </a:xfrm>
          <a:prstGeom prst="line">
            <a:avLst/>
          </a:prstGeom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flipV="1">
            <a:off x="3668395" y="1961515"/>
            <a:ext cx="4111625" cy="3215005"/>
          </a:xfrm>
          <a:prstGeom prst="line">
            <a:avLst/>
          </a:prstGeom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 flipV="1">
            <a:off x="3895725" y="3763010"/>
            <a:ext cx="3884295" cy="2210435"/>
          </a:xfrm>
          <a:prstGeom prst="line">
            <a:avLst/>
          </a:prstGeom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1018540" y="777875"/>
            <a:ext cx="5502910" cy="521779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lnSpc>
                <a:spcPct val="140000"/>
              </a:lnSpc>
            </a:pPr>
            <a:r>
              <a:rPr lang="en-US" altLang="zh-CN" sz="3200">
                <a:latin typeface="Cambria" panose="02040503050406030204" charset="0"/>
                <a:cs typeface="Cambria" panose="02040503050406030204" charset="0"/>
              </a:rPr>
              <a:t>9</a:t>
            </a:r>
            <a:r>
              <a:rPr lang="zh-CN" altLang="en-US" sz="3200">
                <a:latin typeface="Cambria" panose="02040503050406030204" charset="0"/>
                <a:cs typeface="Cambria" panose="02040503050406030204" charset="0"/>
              </a:rPr>
              <a:t>.depend on</a:t>
            </a:r>
            <a:endParaRPr lang="zh-CN" altLang="en-US" sz="3200">
              <a:latin typeface="Cambria" panose="02040503050406030204" charset="0"/>
              <a:cs typeface="Cambria" panose="02040503050406030204" charset="0"/>
            </a:endParaRPr>
          </a:p>
          <a:p>
            <a:pPr>
              <a:lnSpc>
                <a:spcPct val="140000"/>
              </a:lnSpc>
            </a:pPr>
            <a:r>
              <a:rPr lang="en-US" altLang="zh-CN" sz="3200">
                <a:latin typeface="Cambria" panose="02040503050406030204" charset="0"/>
                <a:cs typeface="Cambria" panose="02040503050406030204" charset="0"/>
              </a:rPr>
              <a:t>10</a:t>
            </a:r>
            <a:r>
              <a:rPr lang="zh-CN" altLang="en-US" sz="3200">
                <a:latin typeface="Cambria" panose="02040503050406030204" charset="0"/>
                <a:cs typeface="Cambria" panose="02040503050406030204" charset="0"/>
              </a:rPr>
              <a:t>.</a:t>
            </a:r>
            <a:r>
              <a:rPr lang="en-US" altLang="zh-CN" sz="3200">
                <a:latin typeface="Cambria" panose="02040503050406030204" charset="0"/>
                <a:cs typeface="Cambria" panose="02040503050406030204" charset="0"/>
              </a:rPr>
              <a:t>seek to</a:t>
            </a:r>
            <a:r>
              <a:rPr lang="zh-CN" altLang="en-US" sz="3200">
                <a:latin typeface="Cambria" panose="02040503050406030204" charset="0"/>
                <a:cs typeface="Cambria" panose="02040503050406030204" charset="0"/>
              </a:rPr>
              <a:t> </a:t>
            </a:r>
            <a:r>
              <a:rPr lang="en-US" altLang="zh-CN" sz="3200">
                <a:latin typeface="Cambria" panose="02040503050406030204" charset="0"/>
                <a:cs typeface="Cambria" panose="02040503050406030204" charset="0"/>
              </a:rPr>
              <a:t>do</a:t>
            </a:r>
            <a:r>
              <a:rPr lang="zh-CN" altLang="en-US" sz="3200">
                <a:latin typeface="Cambria" panose="02040503050406030204" charset="0"/>
                <a:cs typeface="Cambria" panose="02040503050406030204" charset="0"/>
              </a:rPr>
              <a:t>                </a:t>
            </a:r>
            <a:endParaRPr lang="zh-CN" altLang="en-US" sz="3200">
              <a:latin typeface="Cambria" panose="02040503050406030204" charset="0"/>
              <a:cs typeface="Cambria" panose="02040503050406030204" charset="0"/>
            </a:endParaRPr>
          </a:p>
          <a:p>
            <a:pPr>
              <a:lnSpc>
                <a:spcPct val="140000"/>
              </a:lnSpc>
            </a:pPr>
            <a:r>
              <a:rPr lang="zh-CN" altLang="en-US" sz="3200">
                <a:latin typeface="Cambria" panose="02040503050406030204" charset="0"/>
                <a:cs typeface="Cambria" panose="02040503050406030204" charset="0"/>
              </a:rPr>
              <a:t>1</a:t>
            </a:r>
            <a:r>
              <a:rPr lang="en-US" altLang="zh-CN" sz="3200">
                <a:latin typeface="Cambria" panose="02040503050406030204" charset="0"/>
                <a:cs typeface="Cambria" panose="02040503050406030204" charset="0"/>
              </a:rPr>
              <a:t>1</a:t>
            </a:r>
            <a:r>
              <a:rPr lang="zh-CN" altLang="en-US" sz="3200">
                <a:latin typeface="Cambria" panose="02040503050406030204" charset="0"/>
                <a:cs typeface="Cambria" panose="02040503050406030204" charset="0"/>
              </a:rPr>
              <a:t>.be known as </a:t>
            </a:r>
            <a:endParaRPr lang="zh-CN" altLang="en-US" sz="3200">
              <a:latin typeface="Cambria" panose="02040503050406030204" charset="0"/>
              <a:cs typeface="Cambria" panose="02040503050406030204" charset="0"/>
            </a:endParaRPr>
          </a:p>
          <a:p>
            <a:pPr>
              <a:lnSpc>
                <a:spcPct val="140000"/>
              </a:lnSpc>
            </a:pPr>
            <a:r>
              <a:rPr lang="zh-CN" altLang="en-US" sz="3200">
                <a:latin typeface="Cambria" panose="02040503050406030204" charset="0"/>
                <a:cs typeface="Cambria" panose="02040503050406030204" charset="0"/>
              </a:rPr>
              <a:t>1</a:t>
            </a:r>
            <a:r>
              <a:rPr lang="en-US" altLang="zh-CN" sz="3200">
                <a:latin typeface="Cambria" panose="02040503050406030204" charset="0"/>
                <a:cs typeface="Cambria" panose="02040503050406030204" charset="0"/>
              </a:rPr>
              <a:t>2</a:t>
            </a:r>
            <a:r>
              <a:rPr lang="zh-CN" altLang="en-US" sz="3200">
                <a:latin typeface="Cambria" panose="02040503050406030204" charset="0"/>
                <a:cs typeface="Cambria" panose="02040503050406030204" charset="0"/>
              </a:rPr>
              <a:t>.with the help of       </a:t>
            </a:r>
            <a:endParaRPr lang="zh-CN" altLang="en-US" sz="3200">
              <a:latin typeface="Cambria" panose="02040503050406030204" charset="0"/>
              <a:cs typeface="Cambria" panose="02040503050406030204" charset="0"/>
            </a:endParaRPr>
          </a:p>
          <a:p>
            <a:pPr>
              <a:lnSpc>
                <a:spcPct val="140000"/>
              </a:lnSpc>
            </a:pPr>
            <a:r>
              <a:rPr lang="zh-CN" altLang="en-US" sz="3200">
                <a:latin typeface="Cambria" panose="02040503050406030204" charset="0"/>
                <a:cs typeface="Cambria" panose="02040503050406030204" charset="0"/>
              </a:rPr>
              <a:t>1</a:t>
            </a:r>
            <a:r>
              <a:rPr lang="en-US" altLang="zh-CN" sz="3200">
                <a:latin typeface="Cambria" panose="02040503050406030204" charset="0"/>
                <a:cs typeface="Cambria" panose="02040503050406030204" charset="0"/>
              </a:rPr>
              <a:t>3</a:t>
            </a:r>
            <a:r>
              <a:rPr lang="zh-CN" altLang="en-US" sz="3200">
                <a:latin typeface="Cambria" panose="02040503050406030204" charset="0"/>
                <a:cs typeface="Cambria" panose="02040503050406030204" charset="0"/>
              </a:rPr>
              <a:t>.</a:t>
            </a:r>
            <a:r>
              <a:rPr lang="en-US" altLang="zh-CN" sz="3200">
                <a:latin typeface="Cambria" panose="02040503050406030204" charset="0"/>
                <a:cs typeface="Cambria" panose="02040503050406030204" charset="0"/>
              </a:rPr>
              <a:t>well-meaning</a:t>
            </a:r>
            <a:endParaRPr lang="zh-CN" altLang="en-US" sz="3200">
              <a:latin typeface="Cambria" panose="02040503050406030204" charset="0"/>
              <a:cs typeface="Cambria" panose="02040503050406030204" charset="0"/>
            </a:endParaRPr>
          </a:p>
          <a:p>
            <a:pPr>
              <a:lnSpc>
                <a:spcPct val="140000"/>
              </a:lnSpc>
            </a:pPr>
            <a:r>
              <a:rPr lang="zh-CN" altLang="en-US" sz="3200">
                <a:latin typeface="Cambria" panose="02040503050406030204" charset="0"/>
                <a:cs typeface="Cambria" panose="02040503050406030204" charset="0"/>
              </a:rPr>
              <a:t>1</a:t>
            </a:r>
            <a:r>
              <a:rPr lang="en-US" altLang="zh-CN" sz="3200">
                <a:latin typeface="Cambria" panose="02040503050406030204" charset="0"/>
                <a:cs typeface="Cambria" panose="02040503050406030204" charset="0"/>
              </a:rPr>
              <a:t>4</a:t>
            </a:r>
            <a:r>
              <a:rPr lang="zh-CN" altLang="en-US" sz="3200">
                <a:latin typeface="Cambria" panose="02040503050406030204" charset="0"/>
                <a:cs typeface="Cambria" panose="02040503050406030204" charset="0"/>
              </a:rPr>
              <a:t>.point out                 </a:t>
            </a:r>
            <a:endParaRPr lang="zh-CN" altLang="en-US" sz="3200">
              <a:latin typeface="Cambria" panose="02040503050406030204" charset="0"/>
              <a:cs typeface="Cambria" panose="02040503050406030204" charset="0"/>
            </a:endParaRPr>
          </a:p>
          <a:p>
            <a:pPr>
              <a:lnSpc>
                <a:spcPct val="140000"/>
              </a:lnSpc>
            </a:pPr>
            <a:r>
              <a:rPr lang="zh-CN" altLang="en-US" sz="3200">
                <a:latin typeface="Cambria" panose="02040503050406030204" charset="0"/>
                <a:cs typeface="Cambria" panose="02040503050406030204" charset="0"/>
              </a:rPr>
              <a:t>1</a:t>
            </a:r>
            <a:r>
              <a:rPr lang="en-US" altLang="zh-CN" sz="3200">
                <a:latin typeface="Cambria" panose="02040503050406030204" charset="0"/>
                <a:cs typeface="Cambria" panose="02040503050406030204" charset="0"/>
              </a:rPr>
              <a:t>5</a:t>
            </a:r>
            <a:r>
              <a:rPr lang="zh-CN" altLang="en-US" sz="3200">
                <a:latin typeface="Cambria" panose="02040503050406030204" charset="0"/>
                <a:cs typeface="Cambria" panose="02040503050406030204" charset="0"/>
              </a:rPr>
              <a:t>.put </a:t>
            </a:r>
            <a:r>
              <a:rPr lang="en-US" altLang="zh-CN" sz="3200">
                <a:latin typeface="Cambria" panose="02040503050406030204" charset="0"/>
                <a:cs typeface="Cambria" panose="02040503050406030204" charset="0"/>
              </a:rPr>
              <a:t>thoughts </a:t>
            </a:r>
            <a:r>
              <a:rPr lang="zh-CN" altLang="en-US" sz="3200">
                <a:latin typeface="Cambria" panose="02040503050406030204" charset="0"/>
                <a:cs typeface="Cambria" panose="02040503050406030204" charset="0"/>
              </a:rPr>
              <a:t>into words</a:t>
            </a:r>
            <a:endParaRPr lang="zh-CN" altLang="en-US" sz="3200">
              <a:latin typeface="Cambria" panose="02040503050406030204" charset="0"/>
              <a:cs typeface="Cambria" panose="02040503050406030204" charset="0"/>
            </a:endParaRPr>
          </a:p>
          <a:p>
            <a:pPr>
              <a:lnSpc>
                <a:spcPct val="140000"/>
              </a:lnSpc>
            </a:pPr>
            <a:endParaRPr lang="en-US" altLang="zh-CN" sz="3200"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205345" y="915035"/>
            <a:ext cx="4451985" cy="46158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50000"/>
              </a:lnSpc>
            </a:pPr>
            <a:r>
              <a:rPr lang="zh-CN" altLang="en-US" sz="2800"/>
              <a:t>试图做</a:t>
            </a:r>
            <a:endParaRPr lang="zh-CN" altLang="en-US" sz="2800"/>
          </a:p>
          <a:p>
            <a:pPr>
              <a:lnSpc>
                <a:spcPct val="150000"/>
              </a:lnSpc>
            </a:pPr>
            <a:r>
              <a:rPr lang="zh-CN" altLang="en-US" sz="2800"/>
              <a:t>依赖，依靠 </a:t>
            </a:r>
            <a:endParaRPr lang="zh-CN" altLang="en-US" sz="2800"/>
          </a:p>
          <a:p>
            <a:pPr>
              <a:lnSpc>
                <a:spcPct val="150000"/>
              </a:lnSpc>
            </a:pPr>
            <a:r>
              <a:rPr lang="zh-CN" altLang="en-US" sz="2800"/>
              <a:t>善意的，好心的</a:t>
            </a:r>
            <a:endParaRPr lang="zh-CN" altLang="en-US" sz="2800"/>
          </a:p>
          <a:p>
            <a:pPr>
              <a:lnSpc>
                <a:spcPct val="150000"/>
              </a:lnSpc>
            </a:pPr>
            <a:r>
              <a:rPr lang="zh-CN" altLang="en-US" sz="2800"/>
              <a:t>把思想用语言表达</a:t>
            </a:r>
            <a:endParaRPr lang="zh-CN" altLang="en-US" sz="2800"/>
          </a:p>
          <a:p>
            <a:pPr>
              <a:lnSpc>
                <a:spcPct val="150000"/>
              </a:lnSpc>
            </a:pPr>
            <a:r>
              <a:rPr lang="zh-CN" altLang="en-US" sz="2800"/>
              <a:t>被认为</a:t>
            </a:r>
            <a:r>
              <a:rPr lang="zh-CN" altLang="en-US" sz="2800"/>
              <a:t>是；作为……而出名</a:t>
            </a:r>
            <a:endParaRPr lang="zh-CN" altLang="en-US" sz="2800"/>
          </a:p>
          <a:p>
            <a:pPr>
              <a:lnSpc>
                <a:spcPct val="150000"/>
              </a:lnSpc>
            </a:pPr>
            <a:r>
              <a:rPr lang="zh-CN" altLang="en-US" sz="2800"/>
              <a:t>指出</a:t>
            </a:r>
            <a:endParaRPr lang="zh-CN" altLang="en-US" sz="2800"/>
          </a:p>
          <a:p>
            <a:pPr>
              <a:lnSpc>
                <a:spcPct val="150000"/>
              </a:lnSpc>
            </a:pPr>
            <a:r>
              <a:rPr lang="zh-CN" altLang="en-US" sz="2800"/>
              <a:t>在……的帮助下</a:t>
            </a:r>
            <a:endParaRPr lang="zh-CN" altLang="en-US" sz="2800"/>
          </a:p>
        </p:txBody>
      </p:sp>
      <p:cxnSp>
        <p:nvCxnSpPr>
          <p:cNvPr id="10" name="直接连接符 9"/>
          <p:cNvCxnSpPr/>
          <p:nvPr/>
        </p:nvCxnSpPr>
        <p:spPr>
          <a:xfrm>
            <a:off x="3244215" y="1243330"/>
            <a:ext cx="4087495" cy="786765"/>
          </a:xfrm>
          <a:prstGeom prst="line">
            <a:avLst/>
          </a:prstGeom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/>
        </p:nvCxnSpPr>
        <p:spPr>
          <a:xfrm flipV="1">
            <a:off x="3433445" y="1388110"/>
            <a:ext cx="3822065" cy="568960"/>
          </a:xfrm>
          <a:prstGeom prst="line">
            <a:avLst/>
          </a:prstGeom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3870960" y="2653030"/>
            <a:ext cx="3446780" cy="1213485"/>
          </a:xfrm>
          <a:prstGeom prst="line">
            <a:avLst/>
          </a:prstGeom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4357370" y="3429000"/>
            <a:ext cx="3042920" cy="1701165"/>
          </a:xfrm>
          <a:prstGeom prst="line">
            <a:avLst/>
          </a:prstGeom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 flipV="1">
            <a:off x="4072890" y="2665730"/>
            <a:ext cx="3223895" cy="1346200"/>
          </a:xfrm>
          <a:prstGeom prst="line">
            <a:avLst/>
          </a:prstGeom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 flipV="1">
            <a:off x="3541395" y="4453255"/>
            <a:ext cx="3803650" cy="283210"/>
          </a:xfrm>
          <a:prstGeom prst="line">
            <a:avLst/>
          </a:prstGeom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 flipV="1">
            <a:off x="5433060" y="3300730"/>
            <a:ext cx="1932940" cy="1932940"/>
          </a:xfrm>
          <a:prstGeom prst="line">
            <a:avLst/>
          </a:prstGeom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672465" y="944245"/>
            <a:ext cx="11014075" cy="4182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90000"/>
              </a:lnSpc>
            </a:pPr>
            <a:r>
              <a:rPr lang="en-US" altLang="zh-CN" sz="2800" u="sng">
                <a:latin typeface="Cambria" panose="02040503050406030204" charset="0"/>
                <a:cs typeface="Cambria" panose="02040503050406030204" charset="0"/>
              </a:rPr>
              <a:t>As we live in social groups</a:t>
            </a:r>
            <a:r>
              <a:rPr lang="en-US" altLang="zh-CN" sz="2800">
                <a:latin typeface="Cambria" panose="02040503050406030204" charset="0"/>
                <a:cs typeface="Cambria" panose="02040503050406030204" charset="0"/>
              </a:rPr>
              <a:t>, there are many </a:t>
            </a:r>
            <a:r>
              <a:rPr lang="en-US" altLang="zh-CN" sz="2800">
                <a:highlight>
                  <a:srgbClr val="FFFF00"/>
                </a:highlight>
                <a:latin typeface="Cambria" panose="02040503050406030204" charset="0"/>
                <a:cs typeface="Cambria" panose="02040503050406030204" charset="0"/>
              </a:rPr>
              <a:t>benefits </a:t>
            </a:r>
            <a:r>
              <a:rPr lang="en-US" altLang="zh-CN" sz="2800">
                <a:latin typeface="Cambria" panose="02040503050406030204" charset="0"/>
                <a:cs typeface="Cambria" panose="02040503050406030204" charset="0"/>
              </a:rPr>
              <a:t>of friendship </a:t>
            </a:r>
            <a:r>
              <a:rPr lang="en-US" altLang="zh-CN" sz="2800" u="sng">
                <a:latin typeface="Cambria" panose="02040503050406030204" charset="0"/>
                <a:cs typeface="Cambria" panose="02040503050406030204" charset="0"/>
              </a:rPr>
              <a:t>that we can enjoy</a:t>
            </a:r>
            <a:r>
              <a:rPr lang="en-US" altLang="zh-CN" sz="2800">
                <a:latin typeface="Cambria" panose="02040503050406030204" charset="0"/>
                <a:cs typeface="Cambria" panose="02040503050406030204" charset="0"/>
              </a:rPr>
              <a:t>. </a:t>
            </a:r>
            <a:r>
              <a:rPr lang="en-US" altLang="zh-CN" sz="2800" b="1">
                <a:solidFill>
                  <a:srgbClr val="C00000"/>
                </a:solidFill>
                <a:latin typeface="Cambria" panose="02040503050406030204" charset="0"/>
                <a:cs typeface="Cambria" panose="02040503050406030204" charset="0"/>
              </a:rPr>
              <a:t>Generally speaking</a:t>
            </a:r>
            <a:r>
              <a:rPr lang="en-US" altLang="zh-CN" sz="2800">
                <a:latin typeface="Cambria" panose="02040503050406030204" charset="0"/>
                <a:cs typeface="Cambria" panose="02040503050406030204" charset="0"/>
              </a:rPr>
              <a:t>, close friendships have three “fruits”: they may </a:t>
            </a:r>
            <a:r>
              <a:rPr lang="en-US" altLang="zh-CN" sz="2800">
                <a:highlight>
                  <a:srgbClr val="FFFF00"/>
                </a:highlight>
                <a:latin typeface="Cambria" panose="02040503050406030204" charset="0"/>
                <a:cs typeface="Cambria" panose="02040503050406030204" charset="0"/>
              </a:rPr>
              <a:t>comfort</a:t>
            </a:r>
            <a:r>
              <a:rPr lang="en-US" altLang="zh-CN" sz="2800">
                <a:latin typeface="Cambria" panose="02040503050406030204" charset="0"/>
                <a:cs typeface="Cambria" panose="02040503050406030204" charset="0"/>
              </a:rPr>
              <a:t> the heart, advise the head and help us </a:t>
            </a:r>
            <a:r>
              <a:rPr lang="en-US" altLang="zh-CN" sz="2800" b="1">
                <a:solidFill>
                  <a:srgbClr val="C00000"/>
                </a:solidFill>
                <a:latin typeface="Cambria" panose="02040503050406030204" charset="0"/>
                <a:cs typeface="Cambria" panose="02040503050406030204" charset="0"/>
              </a:rPr>
              <a:t>achieve the goals</a:t>
            </a:r>
            <a:r>
              <a:rPr lang="en-US" altLang="zh-CN" sz="2800">
                <a:latin typeface="Cambria" panose="02040503050406030204" charset="0"/>
                <a:cs typeface="Cambria" panose="02040503050406030204" charset="0"/>
              </a:rPr>
              <a:t> </a:t>
            </a:r>
            <a:r>
              <a:rPr lang="en-US" altLang="zh-CN" sz="2800" u="sng">
                <a:latin typeface="Cambria" panose="02040503050406030204" charset="0"/>
                <a:cs typeface="Cambria" panose="02040503050406030204" charset="0"/>
              </a:rPr>
              <a:t>we set for ourselves</a:t>
            </a:r>
            <a:r>
              <a:rPr lang="en-US" altLang="zh-CN" sz="2800">
                <a:latin typeface="Cambria" panose="02040503050406030204" charset="0"/>
                <a:cs typeface="Cambria" panose="02040503050406030204" charset="0"/>
              </a:rPr>
              <a:t>. Through friendship, we can become happier, wiser and more</a:t>
            </a:r>
            <a:r>
              <a:rPr lang="en-US" altLang="zh-CN" sz="2800" b="1">
                <a:solidFill>
                  <a:srgbClr val="C00000"/>
                </a:solidFill>
                <a:latin typeface="Cambria" panose="02040503050406030204" charset="0"/>
                <a:cs typeface="Cambria" panose="02040503050406030204" charset="0"/>
              </a:rPr>
              <a:t> satisfied</a:t>
            </a:r>
            <a:r>
              <a:rPr lang="en-US" altLang="zh-CN" sz="2800">
                <a:latin typeface="Cambria" panose="02040503050406030204" charset="0"/>
                <a:cs typeface="Cambria" panose="02040503050406030204" charset="0"/>
              </a:rPr>
              <a:t> humans. </a:t>
            </a:r>
            <a:endParaRPr lang="en-US" altLang="zh-CN" sz="2800"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26695" y="219075"/>
            <a:ext cx="1917065" cy="585470"/>
          </a:xfrm>
          <a:prstGeom prst="rect">
            <a:avLst/>
          </a:prstGeom>
          <a:solidFill>
            <a:srgbClr val="1B4A52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70510" y="314325"/>
            <a:ext cx="31464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>
                <a:solidFill>
                  <a:schemeClr val="bg1"/>
                </a:solidFill>
              </a:rPr>
              <a:t>Para. 2 </a:t>
            </a:r>
            <a:r>
              <a:rPr lang="en-US" sz="2400">
                <a:solidFill>
                  <a:schemeClr val="bg1"/>
                </a:solidFill>
                <a:latin typeface="Cambria" panose="02040503050406030204" charset="0"/>
                <a:cs typeface="Cambria" panose="02040503050406030204" charset="0"/>
                <a:sym typeface="+mn-ea"/>
              </a:rPr>
              <a:t>Hook</a:t>
            </a:r>
            <a:endParaRPr lang="en-US" sz="2400">
              <a:solidFill>
                <a:schemeClr val="bg1"/>
              </a:solidFill>
              <a:latin typeface="Cambria" panose="02040503050406030204" charset="0"/>
              <a:cs typeface="Cambria" panose="02040503050406030204" charset="0"/>
              <a:sym typeface="+mn-ea"/>
            </a:endParaRPr>
          </a:p>
        </p:txBody>
      </p:sp>
      <p:sp>
        <p:nvSpPr>
          <p:cNvPr id="11" name="等腰三角形 10"/>
          <p:cNvSpPr/>
          <p:nvPr/>
        </p:nvSpPr>
        <p:spPr>
          <a:xfrm>
            <a:off x="807085" y="1759585"/>
            <a:ext cx="263525" cy="241300"/>
          </a:xfrm>
          <a:prstGeom prst="triangle">
            <a:avLst/>
          </a:prstGeom>
          <a:solidFill>
            <a:srgbClr val="1B4A52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等腰三角形 4"/>
          <p:cNvSpPr/>
          <p:nvPr/>
        </p:nvSpPr>
        <p:spPr>
          <a:xfrm>
            <a:off x="1454150" y="4096385"/>
            <a:ext cx="263525" cy="241300"/>
          </a:xfrm>
          <a:prstGeom prst="triangle">
            <a:avLst/>
          </a:prstGeom>
          <a:solidFill>
            <a:srgbClr val="1B4A52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7294245" y="804545"/>
            <a:ext cx="148145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n.</a:t>
            </a:r>
            <a:r>
              <a:rPr lang="zh-CN" altLang="en-US" sz="28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优点</a:t>
            </a:r>
            <a:endParaRPr lang="zh-CN" altLang="en-US" sz="28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6" name="等腰三角形 5"/>
          <p:cNvSpPr/>
          <p:nvPr/>
        </p:nvSpPr>
        <p:spPr>
          <a:xfrm>
            <a:off x="10772775" y="1712595"/>
            <a:ext cx="263525" cy="241300"/>
          </a:xfrm>
          <a:prstGeom prst="triangle">
            <a:avLst/>
          </a:prstGeom>
          <a:solidFill>
            <a:srgbClr val="1B4A52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3776345" y="1759585"/>
            <a:ext cx="21913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通常来说</a:t>
            </a:r>
            <a:endParaRPr lang="zh-CN" altLang="en-US" sz="28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075180" y="2544445"/>
            <a:ext cx="170116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vt.</a:t>
            </a:r>
            <a:r>
              <a:rPr lang="zh-CN" altLang="en-US" sz="28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安慰</a:t>
            </a:r>
            <a:endParaRPr lang="zh-CN" altLang="en-US" sz="28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9335135" y="2544445"/>
            <a:ext cx="170116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实现目标</a:t>
            </a:r>
            <a:endParaRPr lang="zh-CN" altLang="en-US" sz="28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862580" y="4142740"/>
            <a:ext cx="279019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adj.</a:t>
            </a:r>
            <a:r>
              <a:rPr lang="zh-CN" altLang="en-US" sz="28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感到满足的</a:t>
            </a:r>
            <a:endParaRPr lang="zh-CN" altLang="en-US" sz="28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9" grpId="1"/>
      <p:bldP spid="7" grpId="0"/>
      <p:bldP spid="7" grpId="1"/>
      <p:bldP spid="8" grpId="0"/>
      <p:bldP spid="8" grpId="1"/>
      <p:bldP spid="9" grpId="0"/>
      <p:bldP spid="9" grpId="1"/>
      <p:bldP spid="10" grpId="0"/>
      <p:bldP spid="10" grpId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4" name="矩形 3"/>
          <p:cNvSpPr/>
          <p:nvPr>
            <p:custDataLst>
              <p:tags r:id="rId2"/>
            </p:custDataLst>
          </p:nvPr>
        </p:nvSpPr>
        <p:spPr>
          <a:xfrm>
            <a:off x="382905" y="389255"/>
            <a:ext cx="11397615" cy="1078865"/>
          </a:xfrm>
          <a:prstGeom prst="rect">
            <a:avLst/>
          </a:prstGeom>
          <a:solidFill>
            <a:srgbClr val="DCD1B5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dist">
              <a:lnSpc>
                <a:spcPct val="150000"/>
              </a:lnSpc>
            </a:pPr>
            <a:r>
              <a:rPr lang="en-US" altLang="zh-CN" sz="2400" dirty="0">
                <a:solidFill>
                  <a:schemeClr val="tx1"/>
                </a:solidFill>
                <a:latin typeface="Cambria" panose="02040503050406030204" charset="0"/>
                <a:ea typeface="Cambria" panose="02040503050406030204" charset="0"/>
              </a:rPr>
              <a:t>seek to                be meant to                take on                well-meaning                point out</a:t>
            </a:r>
            <a:endParaRPr lang="en-US" altLang="zh-CN" sz="2400" dirty="0">
              <a:solidFill>
                <a:schemeClr val="tx1"/>
              </a:solidFill>
              <a:latin typeface="Cambria" panose="02040503050406030204" charset="0"/>
              <a:ea typeface="Cambria" panose="02040503050406030204" charset="0"/>
            </a:endParaRPr>
          </a:p>
          <a:p>
            <a:pPr algn="dist">
              <a:lnSpc>
                <a:spcPct val="150000"/>
              </a:lnSpc>
            </a:pPr>
            <a:r>
              <a:rPr lang="en-US" altLang="zh-CN" sz="2400" dirty="0">
                <a:solidFill>
                  <a:schemeClr val="tx1"/>
                </a:solidFill>
                <a:latin typeface="Cambria" panose="02040503050406030204" charset="0"/>
                <a:ea typeface="Cambria" panose="02040503050406030204" charset="0"/>
              </a:rPr>
              <a:t>in many ways              thorough              smooth out              openness               escape into</a:t>
            </a:r>
            <a:endParaRPr lang="en-US" altLang="zh-CN" sz="2400" dirty="0">
              <a:solidFill>
                <a:schemeClr val="tx1"/>
              </a:solidFill>
              <a:latin typeface="Cambria" panose="02040503050406030204" charset="0"/>
              <a:ea typeface="Cambria" panose="02040503050406030204" charset="0"/>
            </a:endParaRPr>
          </a:p>
        </p:txBody>
      </p: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495894" y="1776714"/>
            <a:ext cx="11200209" cy="465191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342900" lvl="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US" altLang="zh-CN" sz="2000" dirty="0">
                <a:solidFill>
                  <a:srgbClr val="000000"/>
                </a:solidFill>
                <a:effectLst/>
                <a:latin typeface="Cambria" panose="02040503050406030204" charset="0"/>
                <a:ea typeface="Cambria" panose="02040503050406030204" charset="0"/>
                <a:cs typeface="Calibri" panose="020F0502020204030204" charset="0"/>
              </a:rPr>
              <a:t>Baker was </a:t>
            </a:r>
            <a:r>
              <a:rPr lang="en-US" altLang="zh-CN" sz="2000" dirty="0">
                <a:latin typeface="Cambria" panose="02040503050406030204" charset="0"/>
                <a:ea typeface="Cambria" panose="02040503050406030204" charset="0"/>
                <a:cs typeface="Calibri" panose="020F0502020204030204" charset="0"/>
              </a:rPr>
              <a:t>____________________</a:t>
            </a:r>
            <a:r>
              <a:rPr lang="en-US" altLang="zh-CN" sz="2000" dirty="0">
                <a:solidFill>
                  <a:srgbClr val="FF0000"/>
                </a:solidFill>
                <a:latin typeface="Cambria" panose="02040503050406030204" charset="0"/>
                <a:ea typeface="Cambria" panose="02040503050406030204" charset="0"/>
                <a:cs typeface="Calibri" panose="020F0502020204030204" charset="0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effectLst/>
                <a:latin typeface="Cambria" panose="02040503050406030204" charset="0"/>
                <a:ea typeface="Cambria" panose="02040503050406030204" charset="0"/>
                <a:cs typeface="Calibri" panose="020F0502020204030204" charset="0"/>
              </a:rPr>
              <a:t>differences with European allies.</a:t>
            </a:r>
            <a:endParaRPr lang="zh-CN" altLang="zh-CN" sz="2000" dirty="0">
              <a:solidFill>
                <a:srgbClr val="000000"/>
              </a:solidFill>
              <a:effectLst/>
              <a:latin typeface="Cambria" panose="02040503050406030204" charset="0"/>
              <a:ea typeface="华文中宋" panose="02010600040101010101" pitchFamily="2" charset="-122"/>
              <a:cs typeface="Calibri" panose="020F0502020204030204" charset="0"/>
            </a:endParaRPr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US" altLang="zh-CN" sz="2000" dirty="0">
                <a:solidFill>
                  <a:srgbClr val="000000"/>
                </a:solidFill>
                <a:effectLst/>
                <a:latin typeface="Cambria" panose="02040503050406030204" charset="0"/>
                <a:ea typeface="Cambria" panose="02040503050406030204" charset="0"/>
                <a:cs typeface="Calibri" panose="020F0502020204030204" charset="0"/>
              </a:rPr>
              <a:t>I wish to </a:t>
            </a:r>
            <a:r>
              <a:rPr lang="en-US" altLang="zh-CN" sz="2000" dirty="0">
                <a:effectLst/>
                <a:latin typeface="Cambria" panose="02040503050406030204" charset="0"/>
                <a:ea typeface="Cambria" panose="02040503050406030204" charset="0"/>
                <a:cs typeface="Calibri" panose="020F0502020204030204" charset="0"/>
              </a:rPr>
              <a:t>_____________ </a:t>
            </a:r>
            <a:r>
              <a:rPr lang="en-US" altLang="zh-CN" sz="2000" dirty="0">
                <a:solidFill>
                  <a:srgbClr val="000000"/>
                </a:solidFill>
                <a:effectLst/>
                <a:latin typeface="Cambria" panose="02040503050406030204" charset="0"/>
                <a:ea typeface="Cambria" panose="02040503050406030204" charset="0"/>
                <a:cs typeface="Calibri" panose="020F0502020204030204" charset="0"/>
              </a:rPr>
              <a:t>your misrepresentation of the facts.</a:t>
            </a:r>
            <a:endParaRPr lang="zh-CN" altLang="zh-CN" sz="2000" dirty="0">
              <a:solidFill>
                <a:srgbClr val="000000"/>
              </a:solidFill>
              <a:effectLst/>
              <a:latin typeface="Cambria" panose="02040503050406030204" charset="0"/>
              <a:ea typeface="华文中宋" panose="02010600040101010101" pitchFamily="2" charset="-122"/>
              <a:cs typeface="Calibri" panose="020F0502020204030204" charset="0"/>
            </a:endParaRPr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US" altLang="zh-CN" sz="2000" dirty="0">
                <a:solidFill>
                  <a:srgbClr val="000000"/>
                </a:solidFill>
                <a:effectLst/>
                <a:latin typeface="Cambria" panose="02040503050406030204" charset="0"/>
                <a:ea typeface="Cambria" panose="02040503050406030204" charset="0"/>
                <a:cs typeface="Calibri" panose="020F0502020204030204" charset="0"/>
              </a:rPr>
              <a:t>We </a:t>
            </a:r>
            <a:r>
              <a:rPr lang="en-US" altLang="zh-CN" sz="2000" dirty="0">
                <a:effectLst/>
                <a:latin typeface="Cambria" panose="02040503050406030204" charset="0"/>
                <a:ea typeface="Cambria" panose="02040503050406030204" charset="0"/>
                <a:cs typeface="Calibri" panose="020F0502020204030204" charset="0"/>
              </a:rPr>
              <a:t>__________ </a:t>
            </a:r>
            <a:r>
              <a:rPr lang="en-US" altLang="zh-CN" sz="2000" dirty="0">
                <a:solidFill>
                  <a:srgbClr val="000000"/>
                </a:solidFill>
                <a:effectLst/>
                <a:latin typeface="Cambria" panose="02040503050406030204" charset="0"/>
                <a:ea typeface="Cambria" panose="02040503050406030204" charset="0"/>
                <a:cs typeface="Calibri" panose="020F0502020204030204" charset="0"/>
              </a:rPr>
              <a:t>improve relations between our two countries.</a:t>
            </a:r>
            <a:endParaRPr lang="zh-CN" altLang="zh-CN" sz="2000" dirty="0">
              <a:solidFill>
                <a:srgbClr val="000000"/>
              </a:solidFill>
              <a:effectLst/>
              <a:latin typeface="Cambria" panose="02040503050406030204" charset="0"/>
              <a:ea typeface="华文中宋" panose="02010600040101010101" pitchFamily="2" charset="-122"/>
              <a:cs typeface="Calibri" panose="020F0502020204030204" charset="0"/>
            </a:endParaRPr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US" altLang="zh-CN" sz="2000" dirty="0">
                <a:solidFill>
                  <a:srgbClr val="000000"/>
                </a:solidFill>
                <a:effectLst/>
                <a:latin typeface="Cambria" panose="02040503050406030204" charset="0"/>
                <a:ea typeface="Cambria" panose="02040503050406030204" charset="0"/>
                <a:cs typeface="Calibri" panose="020F0502020204030204" charset="0"/>
              </a:rPr>
              <a:t>Most parents are </a:t>
            </a:r>
            <a:r>
              <a:rPr lang="en-US" altLang="zh-CN" sz="2000" dirty="0">
                <a:effectLst/>
                <a:latin typeface="Cambria" panose="02040503050406030204" charset="0"/>
                <a:ea typeface="Cambria" panose="02040503050406030204" charset="0"/>
                <a:cs typeface="Calibri" panose="020F0502020204030204" charset="0"/>
              </a:rPr>
              <a:t>__________________</a:t>
            </a:r>
            <a:r>
              <a:rPr lang="en-US" altLang="zh-CN" sz="2000" dirty="0">
                <a:solidFill>
                  <a:srgbClr val="000000"/>
                </a:solidFill>
                <a:effectLst/>
                <a:latin typeface="Cambria" panose="02040503050406030204" charset="0"/>
                <a:ea typeface="Cambria" panose="02040503050406030204" charset="0"/>
                <a:cs typeface="Calibri" panose="020F0502020204030204" charset="0"/>
              </a:rPr>
              <a:t>, but some of them aren't very helpful with their children.</a:t>
            </a:r>
            <a:endParaRPr lang="zh-CN" altLang="zh-CN" sz="2000" dirty="0">
              <a:solidFill>
                <a:srgbClr val="000000"/>
              </a:solidFill>
              <a:effectLst/>
              <a:latin typeface="Cambria" panose="02040503050406030204" charset="0"/>
              <a:ea typeface="华文中宋" panose="02010600040101010101" pitchFamily="2" charset="-122"/>
              <a:cs typeface="Calibri" panose="020F0502020204030204" charset="0"/>
            </a:endParaRPr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US" altLang="zh-CN" sz="2000" dirty="0">
                <a:solidFill>
                  <a:srgbClr val="000000"/>
                </a:solidFill>
                <a:effectLst/>
                <a:latin typeface="Cambria" panose="02040503050406030204" charset="0"/>
                <a:ea typeface="Cambria" panose="02040503050406030204" charset="0"/>
                <a:cs typeface="Calibri" panose="020F0502020204030204" charset="0"/>
              </a:rPr>
              <a:t>You must see your doctor for a </a:t>
            </a:r>
            <a:r>
              <a:rPr lang="en-US" altLang="zh-CN" sz="2000" dirty="0">
                <a:effectLst/>
                <a:latin typeface="Cambria" panose="02040503050406030204" charset="0"/>
                <a:ea typeface="Cambria" panose="02040503050406030204" charset="0"/>
                <a:cs typeface="Calibri" panose="020F0502020204030204" charset="0"/>
              </a:rPr>
              <a:t>______________</a:t>
            </a:r>
            <a:r>
              <a:rPr lang="en-US" altLang="zh-CN" sz="2000" dirty="0">
                <a:solidFill>
                  <a:srgbClr val="000000"/>
                </a:solidFill>
                <a:effectLst/>
                <a:latin typeface="Cambria" panose="02040503050406030204" charset="0"/>
                <a:ea typeface="Cambria" panose="02040503050406030204" charset="0"/>
                <a:cs typeface="Calibri" panose="020F0502020204030204" charset="0"/>
              </a:rPr>
              <a:t> examination.</a:t>
            </a:r>
            <a:endParaRPr lang="en-US" altLang="zh-CN" sz="2000" dirty="0">
              <a:solidFill>
                <a:srgbClr val="000000"/>
              </a:solidFill>
              <a:effectLst/>
              <a:latin typeface="Cambria" panose="02040503050406030204" charset="0"/>
              <a:ea typeface="Cambria" panose="02040503050406030204" charset="0"/>
              <a:cs typeface="Calibri" panose="020F0502020204030204" charset="0"/>
            </a:endParaRPr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US" altLang="zh-CN" sz="2000" dirty="0">
                <a:solidFill>
                  <a:srgbClr val="000000"/>
                </a:solidFill>
                <a:effectLst/>
                <a:latin typeface="Cambria" panose="02040503050406030204" charset="0"/>
                <a:ea typeface="华文中宋" panose="02010600040101010101" pitchFamily="2" charset="-122"/>
                <a:cs typeface="Calibri" panose="020F0502020204030204" charset="0"/>
              </a:rPr>
              <a:t>As a child he would often </a:t>
            </a:r>
            <a:r>
              <a:rPr lang="en-US" altLang="zh-CN" sz="2000" dirty="0">
                <a:solidFill>
                  <a:srgbClr val="000000"/>
                </a:solidFill>
                <a:latin typeface="Cambria" panose="02040503050406030204" charset="0"/>
                <a:ea typeface="华文中宋" panose="02010600040101010101" pitchFamily="2" charset="-122"/>
                <a:cs typeface="Calibri" panose="020F0502020204030204" charset="0"/>
              </a:rPr>
              <a:t>_______________</a:t>
            </a:r>
            <a:r>
              <a:rPr lang="en-US" altLang="zh-CN" sz="2000" dirty="0">
                <a:solidFill>
                  <a:srgbClr val="000000"/>
                </a:solidFill>
                <a:effectLst/>
                <a:latin typeface="Cambria" panose="02040503050406030204" charset="0"/>
                <a:ea typeface="华文中宋" panose="02010600040101010101" pitchFamily="2" charset="-122"/>
                <a:cs typeface="Calibri" panose="020F0502020204030204" charset="0"/>
              </a:rPr>
              <a:t> a dreamworld of his own.</a:t>
            </a:r>
            <a:endParaRPr lang="zh-CN" altLang="zh-CN" sz="2000" dirty="0">
              <a:solidFill>
                <a:srgbClr val="000000"/>
              </a:solidFill>
              <a:effectLst/>
              <a:latin typeface="Cambria" panose="02040503050406030204" charset="0"/>
              <a:ea typeface="华文中宋" panose="02010600040101010101" pitchFamily="2" charset="-122"/>
              <a:cs typeface="Calibri" panose="020F0502020204030204" charset="0"/>
            </a:endParaRPr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US" altLang="zh-CN" sz="2000" dirty="0">
                <a:solidFill>
                  <a:srgbClr val="000000"/>
                </a:solidFill>
                <a:effectLst/>
                <a:latin typeface="Cambria" panose="02040503050406030204" charset="0"/>
                <a:ea typeface="华文中宋" panose="02010600040101010101" pitchFamily="2" charset="-122"/>
                <a:cs typeface="Calibri" panose="020F0502020204030204" charset="0"/>
              </a:rPr>
              <a:t>This is a way you </a:t>
            </a:r>
            <a:r>
              <a:rPr lang="en-US" altLang="zh-CN" sz="2000" dirty="0">
                <a:effectLst/>
                <a:latin typeface="Cambria" panose="02040503050406030204" charset="0"/>
                <a:ea typeface="华文中宋" panose="02010600040101010101" pitchFamily="2" charset="-122"/>
                <a:cs typeface="Calibri" panose="020F0502020204030204" charset="0"/>
              </a:rPr>
              <a:t>__________________ </a:t>
            </a:r>
            <a:r>
              <a:rPr lang="en-US" altLang="zh-CN" sz="2000" dirty="0">
                <a:solidFill>
                  <a:srgbClr val="000000"/>
                </a:solidFill>
                <a:effectLst/>
                <a:latin typeface="Cambria" panose="02040503050406030204" charset="0"/>
                <a:ea typeface="华文中宋" panose="02010600040101010101" pitchFamily="2" charset="-122"/>
                <a:cs typeface="Calibri" panose="020F0502020204030204" charset="0"/>
              </a:rPr>
              <a:t>go across if you want to get your destination.</a:t>
            </a:r>
            <a:endParaRPr lang="zh-CN" altLang="zh-CN" sz="2000" dirty="0">
              <a:solidFill>
                <a:srgbClr val="000000"/>
              </a:solidFill>
              <a:effectLst/>
              <a:latin typeface="Cambria" panose="02040503050406030204" charset="0"/>
              <a:ea typeface="华文中宋" panose="02010600040101010101" pitchFamily="2" charset="-122"/>
              <a:cs typeface="Calibri" panose="020F0502020204030204" charset="0"/>
            </a:endParaRPr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US" altLang="zh-CN" sz="2000" dirty="0">
                <a:solidFill>
                  <a:srgbClr val="000000"/>
                </a:solidFill>
                <a:effectLst/>
                <a:latin typeface="Cambria" panose="02040503050406030204" charset="0"/>
                <a:ea typeface="华文中宋" panose="02010600040101010101" pitchFamily="2" charset="-122"/>
                <a:cs typeface="Calibri" panose="020F0502020204030204" charset="0"/>
              </a:rPr>
              <a:t>Believing he had only a year to live, his writing </a:t>
            </a:r>
            <a:r>
              <a:rPr lang="en-US" altLang="zh-CN" sz="2000" dirty="0">
                <a:effectLst/>
                <a:latin typeface="Cambria" panose="02040503050406030204" charset="0"/>
                <a:ea typeface="华文中宋" panose="02010600040101010101" pitchFamily="2" charset="-122"/>
                <a:cs typeface="Calibri" panose="020F0502020204030204" charset="0"/>
              </a:rPr>
              <a:t>___________ </a:t>
            </a:r>
            <a:r>
              <a:rPr lang="en-US" altLang="zh-CN" sz="2000" dirty="0">
                <a:solidFill>
                  <a:srgbClr val="000000"/>
                </a:solidFill>
                <a:effectLst/>
                <a:latin typeface="Cambria" panose="02040503050406030204" charset="0"/>
                <a:ea typeface="华文中宋" panose="02010600040101010101" pitchFamily="2" charset="-122"/>
                <a:cs typeface="Calibri" panose="020F0502020204030204" charset="0"/>
              </a:rPr>
              <a:t>a crazy emotion.</a:t>
            </a:r>
            <a:endParaRPr lang="zh-CN" altLang="zh-CN" sz="2000" dirty="0">
              <a:solidFill>
                <a:srgbClr val="000000"/>
              </a:solidFill>
              <a:effectLst/>
              <a:latin typeface="Cambria" panose="02040503050406030204" charset="0"/>
              <a:ea typeface="华文中宋" panose="02010600040101010101" pitchFamily="2" charset="-122"/>
              <a:cs typeface="Calibri" panose="020F0502020204030204" charset="0"/>
            </a:endParaRPr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US" altLang="zh-CN" sz="2000" dirty="0">
                <a:solidFill>
                  <a:srgbClr val="000000"/>
                </a:solidFill>
                <a:effectLst/>
                <a:latin typeface="Cambria" panose="02040503050406030204" charset="0"/>
                <a:ea typeface="华文中宋" panose="02010600040101010101" pitchFamily="2" charset="-122"/>
                <a:cs typeface="Calibri" panose="020F0502020204030204" charset="0"/>
              </a:rPr>
              <a:t>Immigrants have contributed to British culture </a:t>
            </a:r>
            <a:r>
              <a:rPr lang="en-US" altLang="zh-CN" sz="2000" dirty="0">
                <a:effectLst/>
                <a:latin typeface="Cambria" panose="02040503050406030204" charset="0"/>
                <a:ea typeface="华文中宋" panose="02010600040101010101" pitchFamily="2" charset="-122"/>
                <a:cs typeface="Calibri" panose="020F0502020204030204" charset="0"/>
              </a:rPr>
              <a:t>__________________</a:t>
            </a:r>
            <a:r>
              <a:rPr lang="en-US" altLang="zh-CN" sz="2000" dirty="0">
                <a:solidFill>
                  <a:srgbClr val="000000"/>
                </a:solidFill>
                <a:effectLst/>
                <a:latin typeface="Cambria" panose="02040503050406030204" charset="0"/>
                <a:ea typeface="华文中宋" panose="02010600040101010101" pitchFamily="2" charset="-122"/>
                <a:cs typeface="Calibri" panose="020F0502020204030204" charset="0"/>
              </a:rPr>
              <a:t>.</a:t>
            </a:r>
            <a:endParaRPr lang="zh-CN" altLang="zh-CN" sz="2000" dirty="0">
              <a:solidFill>
                <a:srgbClr val="000000"/>
              </a:solidFill>
              <a:effectLst/>
              <a:latin typeface="Cambria" panose="02040503050406030204" charset="0"/>
              <a:ea typeface="华文中宋" panose="02010600040101010101" pitchFamily="2" charset="-122"/>
              <a:cs typeface="Calibri" panose="020F0502020204030204" charset="0"/>
            </a:endParaRPr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US" altLang="zh-CN" sz="2000" dirty="0">
                <a:solidFill>
                  <a:srgbClr val="000000"/>
                </a:solidFill>
                <a:effectLst/>
                <a:latin typeface="Cambria" panose="02040503050406030204" charset="0"/>
                <a:ea typeface="华文中宋" panose="02010600040101010101" pitchFamily="2" charset="-122"/>
                <a:cs typeface="Calibri" panose="020F0502020204030204" charset="0"/>
              </a:rPr>
              <a:t>Those who got to know him better warmed to his </a:t>
            </a:r>
            <a:r>
              <a:rPr lang="en-US" altLang="zh-CN" sz="2000" dirty="0">
                <a:effectLst/>
                <a:latin typeface="Cambria" panose="02040503050406030204" charset="0"/>
                <a:ea typeface="华文中宋" panose="02010600040101010101" pitchFamily="2" charset="-122"/>
                <a:cs typeface="Calibri" panose="020F0502020204030204" charset="0"/>
              </a:rPr>
              <a:t>_____________</a:t>
            </a:r>
            <a:r>
              <a:rPr lang="en-US" altLang="zh-CN" sz="2000" dirty="0">
                <a:solidFill>
                  <a:srgbClr val="000000"/>
                </a:solidFill>
                <a:effectLst/>
                <a:latin typeface="Cambria" panose="02040503050406030204" charset="0"/>
                <a:ea typeface="华文中宋" panose="02010600040101010101" pitchFamily="2" charset="-122"/>
                <a:cs typeface="Calibri" panose="020F0502020204030204" charset="0"/>
              </a:rPr>
              <a:t> and honesty.</a:t>
            </a:r>
            <a:endParaRPr lang="zh-CN" altLang="zh-CN" sz="2000" dirty="0">
              <a:solidFill>
                <a:srgbClr val="000000"/>
              </a:solidFill>
              <a:effectLst/>
              <a:latin typeface="Cambria" panose="02040503050406030204" charset="0"/>
              <a:ea typeface="华文中宋" panose="02010600040101010101" pitchFamily="2" charset="-122"/>
              <a:cs typeface="Calibri" panose="020F0502020204030204" charset="0"/>
            </a:endParaRPr>
          </a:p>
        </p:txBody>
      </p:sp>
      <p:sp>
        <p:nvSpPr>
          <p:cNvPr id="6" name="文本框 5"/>
          <p:cNvSpPr txBox="1"/>
          <p:nvPr>
            <p:custDataLst>
              <p:tags r:id="rId4"/>
            </p:custDataLst>
          </p:nvPr>
        </p:nvSpPr>
        <p:spPr>
          <a:xfrm>
            <a:off x="2015468" y="1796806"/>
            <a:ext cx="19850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000" b="1" dirty="0">
                <a:solidFill>
                  <a:srgbClr val="C00000"/>
                </a:solidFill>
                <a:latin typeface="Cambria" panose="02040503050406030204" charset="0"/>
                <a:ea typeface="Cambria" panose="02040503050406030204" charset="0"/>
              </a:rPr>
              <a:t>smoothing out</a:t>
            </a:r>
            <a:endParaRPr lang="zh-CN" altLang="en-US" sz="2000" b="1" dirty="0">
              <a:solidFill>
                <a:srgbClr val="C00000"/>
              </a:solidFill>
              <a:latin typeface="Cambria" panose="02040503050406030204" charset="0"/>
            </a:endParaRPr>
          </a:p>
        </p:txBody>
      </p:sp>
      <p:sp>
        <p:nvSpPr>
          <p:cNvPr id="7" name="文本框 6"/>
          <p:cNvSpPr txBox="1"/>
          <p:nvPr>
            <p:custDataLst>
              <p:tags r:id="rId5"/>
            </p:custDataLst>
          </p:nvPr>
        </p:nvSpPr>
        <p:spPr>
          <a:xfrm>
            <a:off x="1882783" y="2261521"/>
            <a:ext cx="12747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000" b="1" dirty="0">
                <a:solidFill>
                  <a:srgbClr val="C00000"/>
                </a:solidFill>
                <a:latin typeface="Cambria" panose="02040503050406030204" charset="0"/>
                <a:ea typeface="Cambria" panose="02040503050406030204" charset="0"/>
              </a:rPr>
              <a:t>point out</a:t>
            </a:r>
            <a:endParaRPr lang="zh-CN" altLang="en-US" sz="2000" b="1" dirty="0">
              <a:solidFill>
                <a:srgbClr val="C00000"/>
              </a:solidFill>
              <a:latin typeface="Cambria" panose="02040503050406030204" charset="0"/>
            </a:endParaRPr>
          </a:p>
        </p:txBody>
      </p:sp>
      <p:sp>
        <p:nvSpPr>
          <p:cNvPr id="8" name="文本框 7"/>
          <p:cNvSpPr txBox="1"/>
          <p:nvPr>
            <p:custDataLst>
              <p:tags r:id="rId6"/>
            </p:custDataLst>
          </p:nvPr>
        </p:nvSpPr>
        <p:spPr>
          <a:xfrm>
            <a:off x="1229766" y="2726528"/>
            <a:ext cx="11788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000" b="1" dirty="0">
                <a:solidFill>
                  <a:srgbClr val="C00000"/>
                </a:solidFill>
                <a:latin typeface="Cambria" panose="02040503050406030204" charset="0"/>
                <a:ea typeface="Cambria" panose="02040503050406030204" charset="0"/>
              </a:rPr>
              <a:t>seek to</a:t>
            </a:r>
            <a:endParaRPr lang="zh-CN" altLang="en-US" sz="2000" b="1" dirty="0">
              <a:solidFill>
                <a:srgbClr val="C00000"/>
              </a:solidFill>
              <a:latin typeface="Cambria" panose="02040503050406030204" charset="0"/>
            </a:endParaRPr>
          </a:p>
        </p:txBody>
      </p:sp>
      <p:sp>
        <p:nvSpPr>
          <p:cNvPr id="9" name="文本框 8"/>
          <p:cNvSpPr txBox="1"/>
          <p:nvPr>
            <p:custDataLst>
              <p:tags r:id="rId7"/>
            </p:custDataLst>
          </p:nvPr>
        </p:nvSpPr>
        <p:spPr>
          <a:xfrm>
            <a:off x="2722701" y="3178001"/>
            <a:ext cx="18234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000" b="1" dirty="0">
                <a:solidFill>
                  <a:srgbClr val="C00000"/>
                </a:solidFill>
                <a:latin typeface="Cambria" panose="02040503050406030204" charset="0"/>
                <a:ea typeface="Cambria" panose="02040503050406030204" charset="0"/>
              </a:rPr>
              <a:t>well-meaning</a:t>
            </a:r>
            <a:endParaRPr lang="zh-CN" altLang="en-US" sz="2000" b="1" dirty="0">
              <a:solidFill>
                <a:srgbClr val="C00000"/>
              </a:solidFill>
              <a:latin typeface="Cambria" panose="02040503050406030204" charset="0"/>
            </a:endParaRPr>
          </a:p>
        </p:txBody>
      </p:sp>
      <p:sp>
        <p:nvSpPr>
          <p:cNvPr id="10" name="文本框 9"/>
          <p:cNvSpPr txBox="1"/>
          <p:nvPr>
            <p:custDataLst>
              <p:tags r:id="rId8"/>
            </p:custDataLst>
          </p:nvPr>
        </p:nvSpPr>
        <p:spPr>
          <a:xfrm>
            <a:off x="4272195" y="3657599"/>
            <a:ext cx="13737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000" b="1" dirty="0">
                <a:solidFill>
                  <a:srgbClr val="C00000"/>
                </a:solidFill>
                <a:latin typeface="Cambria" panose="02040503050406030204" charset="0"/>
                <a:ea typeface="Cambria" panose="02040503050406030204" charset="0"/>
              </a:rPr>
              <a:t>thorough</a:t>
            </a:r>
            <a:endParaRPr lang="zh-CN" altLang="en-US" sz="2000" b="1" dirty="0">
              <a:solidFill>
                <a:srgbClr val="C00000"/>
              </a:solidFill>
              <a:latin typeface="Cambria" panose="02040503050406030204" charset="0"/>
            </a:endParaRPr>
          </a:p>
        </p:txBody>
      </p:sp>
      <p:sp>
        <p:nvSpPr>
          <p:cNvPr id="11" name="文本框 10"/>
          <p:cNvSpPr txBox="1"/>
          <p:nvPr>
            <p:custDataLst>
              <p:tags r:id="rId9"/>
            </p:custDataLst>
          </p:nvPr>
        </p:nvSpPr>
        <p:spPr>
          <a:xfrm>
            <a:off x="3634410" y="4094481"/>
            <a:ext cx="15067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000" b="1" dirty="0">
                <a:solidFill>
                  <a:srgbClr val="C00000"/>
                </a:solidFill>
                <a:latin typeface="Cambria" panose="02040503050406030204" charset="0"/>
                <a:ea typeface="Cambria" panose="02040503050406030204" charset="0"/>
              </a:rPr>
              <a:t>escape into</a:t>
            </a:r>
            <a:endParaRPr lang="zh-CN" altLang="en-US" sz="2000" b="1" dirty="0">
              <a:solidFill>
                <a:srgbClr val="C00000"/>
              </a:solidFill>
              <a:latin typeface="Cambria" panose="02040503050406030204" charset="0"/>
            </a:endParaRPr>
          </a:p>
        </p:txBody>
      </p:sp>
      <p:sp>
        <p:nvSpPr>
          <p:cNvPr id="12" name="文本框 11"/>
          <p:cNvSpPr txBox="1"/>
          <p:nvPr>
            <p:custDataLst>
              <p:tags r:id="rId10"/>
            </p:custDataLst>
          </p:nvPr>
        </p:nvSpPr>
        <p:spPr>
          <a:xfrm>
            <a:off x="2794372" y="4559029"/>
            <a:ext cx="16800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000" b="1" dirty="0">
                <a:solidFill>
                  <a:srgbClr val="C00000"/>
                </a:solidFill>
                <a:latin typeface="Cambria" panose="02040503050406030204" charset="0"/>
                <a:ea typeface="Cambria" panose="02040503050406030204" charset="0"/>
              </a:rPr>
              <a:t>are meant to</a:t>
            </a:r>
            <a:endParaRPr lang="zh-CN" altLang="en-US" sz="2000" b="1" dirty="0">
              <a:solidFill>
                <a:srgbClr val="C00000"/>
              </a:solidFill>
              <a:latin typeface="Cambria" panose="02040503050406030204" charset="0"/>
            </a:endParaRPr>
          </a:p>
        </p:txBody>
      </p:sp>
      <p:sp>
        <p:nvSpPr>
          <p:cNvPr id="13" name="文本框 12"/>
          <p:cNvSpPr txBox="1"/>
          <p:nvPr>
            <p:custDataLst>
              <p:tags r:id="rId11"/>
            </p:custDataLst>
          </p:nvPr>
        </p:nvSpPr>
        <p:spPr>
          <a:xfrm>
            <a:off x="5910925" y="5011431"/>
            <a:ext cx="11256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000" b="1" dirty="0">
                <a:solidFill>
                  <a:srgbClr val="C00000"/>
                </a:solidFill>
                <a:latin typeface="Cambria" panose="02040503050406030204" charset="0"/>
                <a:ea typeface="Cambria" panose="02040503050406030204" charset="0"/>
              </a:rPr>
              <a:t>took on</a:t>
            </a:r>
            <a:endParaRPr lang="zh-CN" altLang="en-US" sz="2000" b="1" dirty="0">
              <a:solidFill>
                <a:srgbClr val="C00000"/>
              </a:solidFill>
              <a:latin typeface="Cambria" panose="02040503050406030204" charset="0"/>
            </a:endParaRPr>
          </a:p>
        </p:txBody>
      </p:sp>
      <p:sp>
        <p:nvSpPr>
          <p:cNvPr id="14" name="文本框 13"/>
          <p:cNvSpPr txBox="1"/>
          <p:nvPr>
            <p:custDataLst>
              <p:tags r:id="rId12"/>
            </p:custDataLst>
          </p:nvPr>
        </p:nvSpPr>
        <p:spPr>
          <a:xfrm>
            <a:off x="5910925" y="5464166"/>
            <a:ext cx="18908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000" b="1" dirty="0">
                <a:solidFill>
                  <a:srgbClr val="C00000"/>
                </a:solidFill>
                <a:latin typeface="Cambria" panose="02040503050406030204" charset="0"/>
                <a:ea typeface="Cambria" panose="02040503050406030204" charset="0"/>
              </a:rPr>
              <a:t>in many ways</a:t>
            </a:r>
            <a:endParaRPr lang="zh-CN" altLang="en-US" sz="2000" b="1" dirty="0">
              <a:solidFill>
                <a:srgbClr val="C00000"/>
              </a:solidFill>
              <a:latin typeface="Cambria" panose="02040503050406030204" charset="0"/>
            </a:endParaRPr>
          </a:p>
        </p:txBody>
      </p:sp>
      <p:sp>
        <p:nvSpPr>
          <p:cNvPr id="15" name="文本框 14"/>
          <p:cNvSpPr txBox="1"/>
          <p:nvPr>
            <p:custDataLst>
              <p:tags r:id="rId13"/>
            </p:custDataLst>
          </p:nvPr>
        </p:nvSpPr>
        <p:spPr>
          <a:xfrm>
            <a:off x="6276778" y="5916901"/>
            <a:ext cx="12955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000" b="1" dirty="0">
                <a:solidFill>
                  <a:srgbClr val="C00000"/>
                </a:solidFill>
                <a:latin typeface="Cambria" panose="02040503050406030204" charset="0"/>
                <a:ea typeface="Cambria" panose="02040503050406030204" charset="0"/>
              </a:rPr>
              <a:t>openness</a:t>
            </a:r>
            <a:endParaRPr lang="zh-CN" altLang="en-US" sz="2000" b="1" dirty="0">
              <a:solidFill>
                <a:srgbClr val="C00000"/>
              </a:solidFill>
              <a:latin typeface="Cambria" panose="0204050305040603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403304" y="616661"/>
            <a:ext cx="11260931" cy="522287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lvl="0" algn="just">
              <a:lnSpc>
                <a:spcPct val="130000"/>
              </a:lnSpc>
            </a:pPr>
            <a:r>
              <a:rPr lang="en-US" altLang="zh-CN" sz="2400" dirty="0">
                <a:solidFill>
                  <a:srgbClr val="000000"/>
                </a:solidFill>
                <a:effectLst/>
                <a:latin typeface="Cambria" panose="02040503050406030204" charset="0"/>
                <a:ea typeface="华文中宋" panose="02010600040101010101" pitchFamily="2" charset="-122"/>
                <a:cs typeface="Calibri" panose="020F0502020204030204" charset="0"/>
              </a:rPr>
              <a:t>1.</a:t>
            </a:r>
            <a:r>
              <a:rPr lang="zh-CN" altLang="en-US" sz="2400" dirty="0">
                <a:solidFill>
                  <a:srgbClr val="000000"/>
                </a:solidFill>
                <a:effectLst/>
                <a:latin typeface="Cambria" panose="02040503050406030204" charset="0"/>
                <a:ea typeface="华文中宋" panose="02010600040101010101" pitchFamily="2" charset="-122"/>
                <a:cs typeface="Calibri" panose="020F0502020204030204" charset="0"/>
              </a:rPr>
              <a:t>的确，</a:t>
            </a:r>
            <a:r>
              <a:rPr lang="zh-CN" altLang="en-US" sz="2400" dirty="0">
                <a:solidFill>
                  <a:srgbClr val="000000"/>
                </a:solidFill>
                <a:effectLst/>
                <a:latin typeface="Cambria" panose="02040503050406030204" charset="0"/>
                <a:ea typeface="华文中宋" panose="02010600040101010101" pitchFamily="2" charset="-122"/>
                <a:cs typeface="Calibri" panose="020F0502020204030204" charset="0"/>
              </a:rPr>
              <a:t>你可能会发现很难用言语表达出来为什么你会喜欢他们，但你知道你就是喜欢。</a:t>
            </a:r>
            <a:endParaRPr lang="zh-CN" altLang="en-US" sz="2400" dirty="0">
              <a:solidFill>
                <a:srgbClr val="000000"/>
              </a:solidFill>
              <a:effectLst/>
              <a:latin typeface="Cambria" panose="02040503050406030204" charset="0"/>
              <a:ea typeface="华文中宋" panose="02010600040101010101" pitchFamily="2" charset="-122"/>
              <a:cs typeface="Calibri" panose="020F0502020204030204" charset="0"/>
            </a:endParaRPr>
          </a:p>
          <a:p>
            <a:pPr lvl="0" algn="just">
              <a:lnSpc>
                <a:spcPct val="140000"/>
              </a:lnSpc>
            </a:pPr>
            <a:r>
              <a:rPr lang="en-US" altLang="zh-CN" sz="2400" dirty="0">
                <a:solidFill>
                  <a:srgbClr val="C00000"/>
                </a:solidFill>
                <a:effectLst/>
                <a:latin typeface="Cambria" panose="02040503050406030204" charset="0"/>
                <a:ea typeface="华文中宋" panose="02010600040101010101" pitchFamily="2" charset="-122"/>
                <a:cs typeface="Calibri" panose="020F0502020204030204" charset="0"/>
              </a:rPr>
              <a:t>Indeed, you might find it hard to </a:t>
            </a:r>
            <a:r>
              <a:rPr lang="en-US" altLang="zh-CN" sz="2400" dirty="0">
                <a:solidFill>
                  <a:srgbClr val="144448"/>
                </a:solidFill>
                <a:effectLst/>
                <a:latin typeface="Cambria" panose="02040503050406030204" charset="0"/>
                <a:ea typeface="华文中宋" panose="02010600040101010101" pitchFamily="2" charset="-122"/>
                <a:cs typeface="Calibri" panose="020F0502020204030204" charset="0"/>
              </a:rPr>
              <a:t>put into words</a:t>
            </a:r>
            <a:r>
              <a:rPr lang="en-US" altLang="zh-CN" sz="2400" dirty="0">
                <a:solidFill>
                  <a:srgbClr val="C00000"/>
                </a:solidFill>
                <a:effectLst/>
                <a:latin typeface="Cambria" panose="02040503050406030204" charset="0"/>
                <a:ea typeface="华文中宋" panose="02010600040101010101" pitchFamily="2" charset="-122"/>
                <a:cs typeface="Calibri" panose="020F0502020204030204" charset="0"/>
              </a:rPr>
              <a:t> exactly why you like them, but you know you do.</a:t>
            </a:r>
            <a:endParaRPr lang="en-US" altLang="zh-CN" sz="2400" dirty="0">
              <a:solidFill>
                <a:srgbClr val="C00000"/>
              </a:solidFill>
              <a:effectLst/>
              <a:latin typeface="Cambria" panose="02040503050406030204" charset="0"/>
              <a:ea typeface="华文中宋" panose="02010600040101010101" pitchFamily="2" charset="-122"/>
              <a:cs typeface="Calibri" panose="020F0502020204030204" charset="0"/>
            </a:endParaRPr>
          </a:p>
          <a:p>
            <a:pPr lvl="0" algn="just">
              <a:lnSpc>
                <a:spcPct val="170000"/>
              </a:lnSpc>
            </a:pPr>
            <a:r>
              <a:rPr lang="en-US" altLang="zh-CN" sz="2400" dirty="0">
                <a:solidFill>
                  <a:srgbClr val="000000"/>
                </a:solidFill>
                <a:effectLst/>
                <a:latin typeface="Cambria" panose="02040503050406030204" charset="0"/>
                <a:ea typeface="华文中宋" panose="02010600040101010101" pitchFamily="2" charset="-122"/>
                <a:cs typeface="Calibri" panose="020F0502020204030204" charset="0"/>
              </a:rPr>
              <a:t>2.</a:t>
            </a:r>
            <a:r>
              <a:rPr lang="zh-CN" altLang="en-US" sz="2400" dirty="0">
                <a:solidFill>
                  <a:srgbClr val="000000"/>
                </a:solidFill>
                <a:effectLst/>
                <a:latin typeface="Cambria" panose="02040503050406030204" charset="0"/>
                <a:ea typeface="华文中宋" panose="02010600040101010101" pitchFamily="2" charset="-122"/>
                <a:cs typeface="Calibri" panose="020F0502020204030204" charset="0"/>
              </a:rPr>
              <a:t>和朋友谈论烦恼</a:t>
            </a:r>
            <a:r>
              <a:rPr lang="zh-CN" altLang="en-US" sz="2400" dirty="0">
                <a:solidFill>
                  <a:srgbClr val="000000"/>
                </a:solidFill>
                <a:effectLst/>
                <a:latin typeface="Cambria" panose="02040503050406030204" charset="0"/>
                <a:ea typeface="华文中宋" panose="02010600040101010101" pitchFamily="2" charset="-122"/>
                <a:cs typeface="Calibri" panose="020F0502020204030204" charset="0"/>
              </a:rPr>
              <a:t>被认为是释放压力的最好方法。</a:t>
            </a:r>
            <a:endParaRPr lang="en-US" altLang="zh-CN" sz="2400" dirty="0">
              <a:solidFill>
                <a:srgbClr val="000000"/>
              </a:solidFill>
              <a:effectLst/>
              <a:latin typeface="Cambria" panose="02040503050406030204" charset="0"/>
              <a:ea typeface="华文中宋" panose="02010600040101010101" pitchFamily="2" charset="-122"/>
              <a:cs typeface="Calibri" panose="020F0502020204030204" charset="0"/>
            </a:endParaRPr>
          </a:p>
          <a:p>
            <a:pPr lvl="0" algn="just">
              <a:lnSpc>
                <a:spcPct val="170000"/>
              </a:lnSpc>
            </a:pPr>
            <a:r>
              <a:rPr lang="en-US" altLang="zh-CN" sz="2400" dirty="0">
                <a:solidFill>
                  <a:srgbClr val="C00000"/>
                </a:solidFill>
                <a:effectLst/>
                <a:latin typeface="Cambria" panose="02040503050406030204" charset="0"/>
                <a:ea typeface="华文中宋" panose="02010600040101010101" pitchFamily="2" charset="-122"/>
                <a:cs typeface="Calibri" panose="020F0502020204030204" charset="0"/>
              </a:rPr>
              <a:t>Talking trouble over with your friends </a:t>
            </a:r>
            <a:r>
              <a:rPr lang="en-US" altLang="zh-CN" sz="2400" dirty="0">
                <a:solidFill>
                  <a:srgbClr val="144448"/>
                </a:solidFill>
                <a:effectLst/>
                <a:latin typeface="Cambria" panose="02040503050406030204" charset="0"/>
                <a:ea typeface="华文中宋" panose="02010600040101010101" pitchFamily="2" charset="-122"/>
                <a:cs typeface="Calibri" panose="020F0502020204030204" charset="0"/>
              </a:rPr>
              <a:t>is known as</a:t>
            </a:r>
            <a:r>
              <a:rPr lang="en-US" altLang="zh-CN" sz="2400" dirty="0">
                <a:solidFill>
                  <a:srgbClr val="C00000"/>
                </a:solidFill>
                <a:effectLst/>
                <a:latin typeface="Cambria" panose="02040503050406030204" charset="0"/>
                <a:ea typeface="华文中宋" panose="02010600040101010101" pitchFamily="2" charset="-122"/>
                <a:cs typeface="Calibri" panose="020F0502020204030204" charset="0"/>
              </a:rPr>
              <a:t> the best way to release your stress.</a:t>
            </a:r>
            <a:endParaRPr lang="en-US" altLang="zh-CN" sz="2400" dirty="0">
              <a:solidFill>
                <a:srgbClr val="C00000"/>
              </a:solidFill>
              <a:effectLst/>
              <a:latin typeface="Cambria" panose="02040503050406030204" charset="0"/>
              <a:ea typeface="华文中宋" panose="02010600040101010101" pitchFamily="2" charset="-122"/>
              <a:cs typeface="Calibri" panose="020F0502020204030204" charset="0"/>
            </a:endParaRPr>
          </a:p>
          <a:p>
            <a:pPr lvl="0" algn="just">
              <a:lnSpc>
                <a:spcPct val="170000"/>
              </a:lnSpc>
            </a:pPr>
            <a:r>
              <a:rPr lang="en-US" altLang="zh-CN" sz="2400" dirty="0">
                <a:solidFill>
                  <a:srgbClr val="000000"/>
                </a:solidFill>
                <a:effectLst/>
                <a:latin typeface="Cambria" panose="02040503050406030204" charset="0"/>
                <a:ea typeface="华文中宋" panose="02010600040101010101" pitchFamily="2" charset="-122"/>
                <a:cs typeface="Calibri" panose="020F0502020204030204" charset="0"/>
              </a:rPr>
              <a:t>3.</a:t>
            </a:r>
            <a:r>
              <a:rPr lang="zh-CN" altLang="en-US" sz="2400" dirty="0">
                <a:solidFill>
                  <a:srgbClr val="000000"/>
                </a:solidFill>
                <a:effectLst/>
                <a:latin typeface="Cambria" panose="02040503050406030204" charset="0"/>
                <a:ea typeface="华文中宋" panose="02010600040101010101" pitchFamily="2" charset="-122"/>
                <a:cs typeface="Calibri" panose="020F0502020204030204" charset="0"/>
              </a:rPr>
              <a:t>在政府和相关政策的帮助下，西部地区的沙漠化得到了全面控制。</a:t>
            </a:r>
            <a:endParaRPr lang="en-US" altLang="zh-CN" sz="2400" dirty="0">
              <a:solidFill>
                <a:srgbClr val="000000"/>
              </a:solidFill>
              <a:effectLst/>
              <a:latin typeface="Cambria" panose="02040503050406030204" charset="0"/>
              <a:ea typeface="华文中宋" panose="02010600040101010101" pitchFamily="2" charset="-122"/>
              <a:cs typeface="Calibri" panose="020F0502020204030204" charset="0"/>
            </a:endParaRPr>
          </a:p>
          <a:p>
            <a:pPr lvl="0" algn="just">
              <a:lnSpc>
                <a:spcPct val="170000"/>
              </a:lnSpc>
            </a:pPr>
            <a:r>
              <a:rPr lang="en-US" altLang="zh-CN" sz="2400" dirty="0">
                <a:solidFill>
                  <a:srgbClr val="144448"/>
                </a:solidFill>
                <a:effectLst/>
                <a:latin typeface="Cambria" panose="02040503050406030204" charset="0"/>
                <a:ea typeface="华文中宋" panose="02010600040101010101" pitchFamily="2" charset="-122"/>
                <a:cs typeface="Calibri" panose="020F0502020204030204" charset="0"/>
              </a:rPr>
              <a:t>With the help of</a:t>
            </a:r>
            <a:r>
              <a:rPr lang="en-US" altLang="zh-CN" sz="2400" dirty="0">
                <a:solidFill>
                  <a:srgbClr val="C00000"/>
                </a:solidFill>
                <a:effectLst/>
                <a:latin typeface="Cambria" panose="02040503050406030204" charset="0"/>
                <a:ea typeface="华文中宋" panose="02010600040101010101" pitchFamily="2" charset="-122"/>
                <a:cs typeface="Calibri" panose="020F0502020204030204" charset="0"/>
              </a:rPr>
              <a:t> government and relevant policy, the desertification in western part has been controlled </a:t>
            </a:r>
            <a:r>
              <a:rPr lang="en-US" altLang="zh-CN" sz="2400" dirty="0">
                <a:solidFill>
                  <a:srgbClr val="144448"/>
                </a:solidFill>
                <a:effectLst/>
                <a:latin typeface="Cambria" panose="02040503050406030204" charset="0"/>
                <a:ea typeface="华文中宋" panose="02010600040101010101" pitchFamily="2" charset="-122"/>
                <a:cs typeface="Calibri" panose="020F0502020204030204" charset="0"/>
              </a:rPr>
              <a:t>in full measure</a:t>
            </a:r>
            <a:r>
              <a:rPr lang="en-US" altLang="zh-CN" sz="2400" dirty="0">
                <a:solidFill>
                  <a:srgbClr val="C00000"/>
                </a:solidFill>
                <a:effectLst/>
                <a:latin typeface="Cambria" panose="02040503050406030204" charset="0"/>
                <a:ea typeface="华文中宋" panose="02010600040101010101" pitchFamily="2" charset="-122"/>
                <a:cs typeface="Calibri" panose="020F0502020204030204" charset="0"/>
              </a:rPr>
              <a:t>.</a:t>
            </a:r>
            <a:endParaRPr lang="en-US" altLang="zh-CN" sz="2400" dirty="0">
              <a:solidFill>
                <a:srgbClr val="C00000"/>
              </a:solidFill>
              <a:effectLst/>
              <a:latin typeface="Cambria" panose="02040503050406030204" charset="0"/>
              <a:ea typeface="华文中宋" panose="02010600040101010101" pitchFamily="2" charset="-122"/>
              <a:cs typeface="Calibri" panose="020F050202020403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>
            <p:custDataLst>
              <p:tags r:id="rId2"/>
            </p:custDataLst>
          </p:nvPr>
        </p:nvSpPr>
        <p:spPr>
          <a:xfrm>
            <a:off x="465534" y="710641"/>
            <a:ext cx="11260931" cy="511302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lvl="0" algn="just">
              <a:lnSpc>
                <a:spcPct val="170000"/>
              </a:lnSpc>
            </a:pPr>
            <a:r>
              <a:rPr lang="en-US" altLang="zh-CN" sz="2400" dirty="0">
                <a:solidFill>
                  <a:srgbClr val="000000"/>
                </a:solidFill>
                <a:latin typeface="Cambria" panose="02040503050406030204" charset="0"/>
                <a:ea typeface="华文中宋" panose="02010600040101010101" pitchFamily="2" charset="-122"/>
                <a:cs typeface="Calibri" panose="020F0502020204030204" charset="0"/>
              </a:rPr>
              <a:t>4.</a:t>
            </a:r>
            <a:r>
              <a:rPr lang="zh-CN" altLang="en-US" sz="2400" dirty="0">
                <a:solidFill>
                  <a:srgbClr val="000000"/>
                </a:solidFill>
                <a:latin typeface="Cambria" panose="02040503050406030204" charset="0"/>
                <a:ea typeface="华文中宋" panose="02010600040101010101" pitchFamily="2" charset="-122"/>
                <a:cs typeface="Calibri" panose="020F0502020204030204" charset="0"/>
              </a:rPr>
              <a:t>在我们经历坎坷的时候，我们要学会珍惜每一份幸福。</a:t>
            </a:r>
            <a:endParaRPr lang="en-US" altLang="zh-CN" sz="2400" dirty="0">
              <a:solidFill>
                <a:srgbClr val="000000"/>
              </a:solidFill>
              <a:latin typeface="Cambria" panose="02040503050406030204" charset="0"/>
              <a:ea typeface="华文中宋" panose="02010600040101010101" pitchFamily="2" charset="-122"/>
              <a:cs typeface="Calibri" panose="020F0502020204030204" charset="0"/>
            </a:endParaRPr>
          </a:p>
          <a:p>
            <a:pPr lvl="0" algn="just">
              <a:lnSpc>
                <a:spcPct val="170000"/>
              </a:lnSpc>
            </a:pPr>
            <a:r>
              <a:rPr lang="en-US" altLang="zh-CN" sz="2400" dirty="0">
                <a:solidFill>
                  <a:srgbClr val="C00000"/>
                </a:solidFill>
                <a:latin typeface="Cambria" panose="02040503050406030204" charset="0"/>
                <a:ea typeface="华文中宋" panose="02010600040101010101" pitchFamily="2" charset="-122"/>
                <a:cs typeface="Calibri" panose="020F0502020204030204" charset="0"/>
              </a:rPr>
              <a:t>When we are going through the </a:t>
            </a:r>
            <a:r>
              <a:rPr lang="en-US" altLang="zh-CN" sz="2400" dirty="0">
                <a:solidFill>
                  <a:srgbClr val="17484D"/>
                </a:solidFill>
                <a:latin typeface="Cambria" panose="02040503050406030204" charset="0"/>
                <a:ea typeface="华文中宋" panose="02010600040101010101" pitchFamily="2" charset="-122"/>
                <a:cs typeface="Calibri" panose="020F0502020204030204" charset="0"/>
              </a:rPr>
              <a:t>rocky time</a:t>
            </a:r>
            <a:r>
              <a:rPr lang="en-US" altLang="zh-CN" sz="2400" dirty="0">
                <a:solidFill>
                  <a:srgbClr val="C00000"/>
                </a:solidFill>
                <a:latin typeface="Cambria" panose="02040503050406030204" charset="0"/>
                <a:ea typeface="华文中宋" panose="02010600040101010101" pitchFamily="2" charset="-122"/>
                <a:cs typeface="Calibri" panose="020F0502020204030204" charset="0"/>
              </a:rPr>
              <a:t>, we should learn to treasure every piece of happiness.</a:t>
            </a:r>
            <a:endParaRPr lang="en-US" altLang="zh-CN" sz="2400" dirty="0">
              <a:solidFill>
                <a:srgbClr val="C00000"/>
              </a:solidFill>
              <a:latin typeface="Cambria" panose="02040503050406030204" charset="0"/>
              <a:ea typeface="华文中宋" panose="02010600040101010101" pitchFamily="2" charset="-122"/>
              <a:cs typeface="Calibri" panose="020F0502020204030204" charset="0"/>
            </a:endParaRPr>
          </a:p>
          <a:p>
            <a:pPr lvl="0" algn="just">
              <a:lnSpc>
                <a:spcPct val="170000"/>
              </a:lnSpc>
            </a:pPr>
            <a:r>
              <a:rPr lang="en-US" altLang="zh-CN" sz="2400" dirty="0">
                <a:solidFill>
                  <a:srgbClr val="000000"/>
                </a:solidFill>
                <a:latin typeface="Cambria" panose="02040503050406030204" charset="0"/>
                <a:ea typeface="华文中宋" panose="02010600040101010101" pitchFamily="2" charset="-122"/>
                <a:cs typeface="Calibri" panose="020F0502020204030204" charset="0"/>
              </a:rPr>
              <a:t>5.</a:t>
            </a:r>
            <a:r>
              <a:rPr lang="zh-CN" altLang="en-US" sz="2400" dirty="0">
                <a:solidFill>
                  <a:srgbClr val="000000"/>
                </a:solidFill>
                <a:latin typeface="Cambria" panose="02040503050406030204" charset="0"/>
                <a:ea typeface="华文中宋" panose="02010600040101010101" pitchFamily="2" charset="-122"/>
                <a:cs typeface="Calibri" panose="020F0502020204030204" charset="0"/>
              </a:rPr>
              <a:t>如果你想要做好英语阅读，积累词汇是你必须要做的几件事中最重要的。</a:t>
            </a:r>
            <a:endParaRPr lang="en-US" altLang="zh-CN" sz="2400" dirty="0">
              <a:solidFill>
                <a:srgbClr val="000000"/>
              </a:solidFill>
              <a:latin typeface="Cambria" panose="02040503050406030204" charset="0"/>
              <a:ea typeface="华文中宋" panose="02010600040101010101" pitchFamily="2" charset="-122"/>
              <a:cs typeface="Calibri" panose="020F0502020204030204" charset="0"/>
            </a:endParaRPr>
          </a:p>
          <a:p>
            <a:pPr lvl="0" algn="just">
              <a:lnSpc>
                <a:spcPct val="170000"/>
              </a:lnSpc>
            </a:pPr>
            <a:r>
              <a:rPr lang="en-US" altLang="zh-CN" sz="2400" dirty="0">
                <a:solidFill>
                  <a:srgbClr val="C00000"/>
                </a:solidFill>
                <a:latin typeface="Cambria" panose="02040503050406030204" charset="0"/>
                <a:ea typeface="华文中宋" panose="02010600040101010101" pitchFamily="2" charset="-122"/>
                <a:cs typeface="Calibri" panose="020F0502020204030204" charset="0"/>
              </a:rPr>
              <a:t>If you want to do well in English reading, vocabulary accumulation is the most important </a:t>
            </a:r>
            <a:r>
              <a:rPr lang="en-US" altLang="zh-CN" sz="2400" dirty="0">
                <a:solidFill>
                  <a:srgbClr val="C00000"/>
                </a:solidFill>
                <a:latin typeface="Cambria" panose="02040503050406030204" charset="0"/>
                <a:ea typeface="华文中宋" panose="02010600040101010101" pitchFamily="2" charset="-122"/>
                <a:cs typeface="Calibri" panose="020F0502020204030204" charset="0"/>
              </a:rPr>
              <a:t>of several things which you </a:t>
            </a:r>
            <a:r>
              <a:rPr lang="en-US" altLang="zh-CN" sz="2400" dirty="0">
                <a:solidFill>
                  <a:srgbClr val="144448"/>
                </a:solidFill>
                <a:latin typeface="Cambria" panose="02040503050406030204" charset="0"/>
                <a:ea typeface="华文中宋" panose="02010600040101010101" pitchFamily="2" charset="-122"/>
                <a:cs typeface="Calibri" panose="020F0502020204030204" charset="0"/>
              </a:rPr>
              <a:t>are meant to do</a:t>
            </a:r>
            <a:r>
              <a:rPr lang="en-US" altLang="zh-CN" sz="2400" dirty="0">
                <a:solidFill>
                  <a:srgbClr val="C00000"/>
                </a:solidFill>
                <a:latin typeface="Cambria" panose="02040503050406030204" charset="0"/>
                <a:ea typeface="华文中宋" panose="02010600040101010101" pitchFamily="2" charset="-122"/>
                <a:cs typeface="Calibri" panose="020F0502020204030204" charset="0"/>
              </a:rPr>
              <a:t>.</a:t>
            </a:r>
            <a:endParaRPr lang="en-US" altLang="zh-CN" sz="2400" dirty="0">
              <a:solidFill>
                <a:srgbClr val="C00000"/>
              </a:solidFill>
              <a:latin typeface="Cambria" panose="02040503050406030204" charset="0"/>
              <a:ea typeface="华文中宋" panose="02010600040101010101" pitchFamily="2" charset="-122"/>
              <a:cs typeface="Calibri" panose="020F0502020204030204" charset="0"/>
            </a:endParaRPr>
          </a:p>
          <a:p>
            <a:pPr lvl="0" algn="just">
              <a:lnSpc>
                <a:spcPct val="170000"/>
              </a:lnSpc>
            </a:pPr>
            <a:r>
              <a:rPr lang="en-US" altLang="zh-CN" sz="2400" dirty="0">
                <a:solidFill>
                  <a:srgbClr val="000000"/>
                </a:solidFill>
                <a:latin typeface="Cambria" panose="02040503050406030204" charset="0"/>
                <a:ea typeface="华文中宋" panose="02010600040101010101" pitchFamily="2" charset="-122"/>
                <a:cs typeface="Calibri" panose="020F0502020204030204" charset="0"/>
              </a:rPr>
              <a:t>6.</a:t>
            </a:r>
            <a:r>
              <a:rPr lang="zh-CN" altLang="en-US" sz="2400" dirty="0">
                <a:solidFill>
                  <a:srgbClr val="000000"/>
                </a:solidFill>
                <a:latin typeface="Cambria" panose="02040503050406030204" charset="0"/>
                <a:ea typeface="华文中宋" panose="02010600040101010101" pitchFamily="2" charset="-122"/>
                <a:cs typeface="Calibri" panose="020F0502020204030204" charset="0"/>
              </a:rPr>
              <a:t>我们的建议帮助他们抚平了友情道路上的障碍。</a:t>
            </a:r>
            <a:endParaRPr lang="en-US" altLang="zh-CN" sz="2400" dirty="0">
              <a:solidFill>
                <a:srgbClr val="000000"/>
              </a:solidFill>
              <a:latin typeface="Cambria" panose="02040503050406030204" charset="0"/>
              <a:ea typeface="华文中宋" panose="02010600040101010101" pitchFamily="2" charset="-122"/>
              <a:cs typeface="Calibri" panose="020F0502020204030204" charset="0"/>
            </a:endParaRPr>
          </a:p>
          <a:p>
            <a:pPr lvl="0" algn="just">
              <a:lnSpc>
                <a:spcPct val="170000"/>
              </a:lnSpc>
            </a:pPr>
            <a:r>
              <a:rPr lang="en-US" altLang="zh-CN" sz="2400" dirty="0">
                <a:solidFill>
                  <a:srgbClr val="C00000"/>
                </a:solidFill>
                <a:latin typeface="Cambria" panose="02040503050406030204" charset="0"/>
                <a:ea typeface="华文中宋" panose="02010600040101010101" pitchFamily="2" charset="-122"/>
                <a:cs typeface="Calibri" panose="020F0502020204030204" charset="0"/>
              </a:rPr>
              <a:t>Our advice helped them </a:t>
            </a:r>
            <a:r>
              <a:rPr lang="en-US" altLang="zh-CN" sz="2400" dirty="0">
                <a:solidFill>
                  <a:srgbClr val="144448"/>
                </a:solidFill>
                <a:latin typeface="Cambria" panose="02040503050406030204" charset="0"/>
                <a:ea typeface="华文中宋" panose="02010600040101010101" pitchFamily="2" charset="-122"/>
                <a:cs typeface="Calibri" panose="020F0502020204030204" charset="0"/>
              </a:rPr>
              <a:t>smooth out</a:t>
            </a:r>
            <a:r>
              <a:rPr lang="en-US" altLang="zh-CN" sz="2400" dirty="0">
                <a:solidFill>
                  <a:srgbClr val="C00000"/>
                </a:solidFill>
                <a:latin typeface="Cambria" panose="02040503050406030204" charset="0"/>
                <a:ea typeface="华文中宋" panose="02010600040101010101" pitchFamily="2" charset="-122"/>
                <a:cs typeface="Calibri" panose="020F0502020204030204" charset="0"/>
              </a:rPr>
              <a:t> the way of friendship.</a:t>
            </a:r>
            <a:endParaRPr lang="en-US" altLang="zh-CN" sz="2400" dirty="0">
              <a:solidFill>
                <a:srgbClr val="C00000"/>
              </a:solidFill>
              <a:latin typeface="Cambria" panose="02040503050406030204" charset="0"/>
              <a:ea typeface="华文中宋" panose="02010600040101010101" pitchFamily="2" charset="-122"/>
              <a:cs typeface="Calibri" panose="020F050202020403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43017" y="1108175"/>
            <a:ext cx="3982538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FFFF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阳光对植物有益。 </a:t>
            </a:r>
            <a:endParaRPr lang="en-US" altLang="zh-CN" sz="3200" dirty="0">
              <a:solidFill>
                <a:srgbClr val="FFFF00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43016" y="1823820"/>
            <a:ext cx="12481309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3200" dirty="0">
                <a:solidFill>
                  <a:prstClr val="white"/>
                </a:solidFill>
                <a:latin typeface="Times New Roman" panose="02020603050405020304" charset="0"/>
                <a:cs typeface="Times New Roman" panose="02020603050405020304" charset="0"/>
              </a:rPr>
              <a:t>1. Sunshine __________ plants.</a:t>
            </a:r>
            <a:endParaRPr lang="en-US" altLang="zh-CN" sz="3200" dirty="0">
              <a:solidFill>
                <a:prstClr val="white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200000"/>
              </a:lnSpc>
            </a:pPr>
            <a:r>
              <a:rPr lang="en-US" altLang="zh-CN" sz="3200" dirty="0">
                <a:solidFill>
                  <a:prstClr val="white"/>
                </a:solidFill>
                <a:latin typeface="Times New Roman" panose="02020603050405020304" charset="0"/>
                <a:cs typeface="Times New Roman" panose="02020603050405020304" charset="0"/>
              </a:rPr>
              <a:t>2. Plants </a:t>
            </a:r>
            <a:r>
              <a:rPr lang="en-US" altLang="zh-CN" sz="3200" dirty="0">
                <a:solidFill>
                  <a:prstClr val="white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__________ __________ sunshine.</a:t>
            </a:r>
            <a:endParaRPr lang="zh-CN" altLang="en-US" sz="3200" dirty="0">
              <a:solidFill>
                <a:prstClr val="white"/>
              </a:solidFill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>
              <a:lnSpc>
                <a:spcPct val="200000"/>
              </a:lnSpc>
            </a:pPr>
            <a:r>
              <a:rPr lang="en-US" altLang="zh-CN" sz="3200" dirty="0">
                <a:solidFill>
                  <a:prstClr val="white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3. Sunshine __________ __________ __________ plants.</a:t>
            </a:r>
            <a:endParaRPr lang="en-US" altLang="zh-CN" sz="3200" dirty="0">
              <a:solidFill>
                <a:prstClr val="white"/>
              </a:solidFill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>
              <a:lnSpc>
                <a:spcPct val="200000"/>
              </a:lnSpc>
            </a:pPr>
            <a:r>
              <a:rPr lang="en-US" altLang="zh-CN" sz="3200" dirty="0">
                <a:solidFill>
                  <a:prstClr val="white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4. Sunshine __________ __________ __________ __________ plants.</a:t>
            </a:r>
            <a:r>
              <a:rPr lang="en-US" altLang="zh-CN" sz="3200" dirty="0">
                <a:solidFill>
                  <a:prstClr val="black"/>
                </a:solidFill>
              </a:rPr>
              <a:t> </a:t>
            </a:r>
            <a:endParaRPr lang="en-US" altLang="zh-CN" sz="3200" dirty="0">
              <a:solidFill>
                <a:prstClr val="black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650979" y="2134656"/>
            <a:ext cx="17610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rgbClr val="FFFF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benefits</a:t>
            </a:r>
            <a:endParaRPr lang="en-US" altLang="zh-CN" sz="3200" b="1" dirty="0">
              <a:solidFill>
                <a:srgbClr val="FFFF00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130680" y="3132110"/>
            <a:ext cx="17610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>
                <a:solidFill>
                  <a:srgbClr val="FFFF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benefit</a:t>
            </a:r>
            <a:endParaRPr lang="en-US" altLang="zh-CN" sz="3200" b="1">
              <a:solidFill>
                <a:srgbClr val="FFFF00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363355" y="3154303"/>
            <a:ext cx="11967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rgbClr val="FFFF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from</a:t>
            </a:r>
            <a:endParaRPr lang="en-US" altLang="zh-CN" sz="3200" b="1" dirty="0">
              <a:solidFill>
                <a:srgbClr val="FFFF00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151943" y="4129564"/>
            <a:ext cx="7542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rgbClr val="FFFF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is</a:t>
            </a:r>
            <a:endParaRPr lang="en-US" altLang="zh-CN" sz="3200" b="1" dirty="0">
              <a:solidFill>
                <a:srgbClr val="FFFF00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543871" y="4129565"/>
            <a:ext cx="19494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rgbClr val="FFFF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beneficial</a:t>
            </a:r>
            <a:endParaRPr lang="en-US" altLang="zh-CN" sz="3200" b="1" dirty="0">
              <a:solidFill>
                <a:srgbClr val="FFFF00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306905" y="4136142"/>
            <a:ext cx="7654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>
                <a:solidFill>
                  <a:srgbClr val="FFFF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to</a:t>
            </a:r>
            <a:endParaRPr lang="en-US" altLang="zh-CN" sz="3200" b="1">
              <a:solidFill>
                <a:srgbClr val="FFFF00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088727" y="5025175"/>
            <a:ext cx="7542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rgbClr val="FFFF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is</a:t>
            </a:r>
            <a:endParaRPr lang="en-US" altLang="zh-CN" sz="3200" b="1" dirty="0">
              <a:solidFill>
                <a:srgbClr val="FFFF00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074673" y="5079069"/>
            <a:ext cx="8356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rgbClr val="FFFF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of</a:t>
            </a:r>
            <a:endParaRPr lang="en-US" altLang="zh-CN" sz="3200" b="1" dirty="0">
              <a:solidFill>
                <a:srgbClr val="FFFF00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926211" y="5106482"/>
            <a:ext cx="16623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rgbClr val="FFFF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benefit</a:t>
            </a:r>
            <a:endParaRPr lang="en-US" altLang="zh-CN" sz="3200" b="1" dirty="0">
              <a:solidFill>
                <a:srgbClr val="FFFF00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9422067" y="5079069"/>
            <a:ext cx="6420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>
                <a:solidFill>
                  <a:srgbClr val="FFFF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to</a:t>
            </a:r>
            <a:endParaRPr lang="en-US" altLang="zh-CN" sz="3200" b="1">
              <a:solidFill>
                <a:srgbClr val="FFFF00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626297" y="1139290"/>
            <a:ext cx="52734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prstClr val="white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Sunshine </a:t>
            </a:r>
            <a:r>
              <a:rPr lang="en-US" altLang="zh-CN" sz="3200" dirty="0">
                <a:solidFill>
                  <a:srgbClr val="FFFF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is good for</a:t>
            </a:r>
            <a:r>
              <a:rPr lang="en-US" altLang="zh-CN" sz="3200" dirty="0">
                <a:solidFill>
                  <a:prstClr val="white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 plants.</a:t>
            </a:r>
            <a:endParaRPr lang="en-US" altLang="zh-CN" sz="3200" dirty="0">
              <a:solidFill>
                <a:prstClr val="white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243016" y="452204"/>
            <a:ext cx="65441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FFFF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翻译下面的句子（每空一词）。 </a:t>
            </a:r>
            <a:endParaRPr lang="en-US" altLang="zh-CN" sz="3200" b="1" dirty="0">
              <a:solidFill>
                <a:srgbClr val="FFFF00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588645" y="1185545"/>
            <a:ext cx="11014075" cy="39674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80000"/>
              </a:lnSpc>
            </a:pPr>
            <a:r>
              <a:rPr lang="en-US" altLang="zh-CN" sz="2800">
                <a:latin typeface="Cambria" panose="02040503050406030204" charset="0"/>
                <a:cs typeface="Cambria" panose="02040503050406030204" charset="0"/>
              </a:rPr>
              <a:t>The first fruit of friendship is the peace </a:t>
            </a:r>
            <a:r>
              <a:rPr lang="en-US" altLang="zh-CN" sz="2800" u="sng">
                <a:latin typeface="Cambria" panose="02040503050406030204" charset="0"/>
                <a:cs typeface="Cambria" panose="02040503050406030204" charset="0"/>
              </a:rPr>
              <a:t>that comes from sharing with friends our joy, sadness, success and failure</a:t>
            </a:r>
            <a:r>
              <a:rPr lang="en-US" altLang="zh-CN" sz="2800">
                <a:latin typeface="Cambria" panose="02040503050406030204" charset="0"/>
                <a:cs typeface="Cambria" panose="02040503050406030204" charset="0"/>
              </a:rPr>
              <a:t>. Here, friendship has a double advantage—happiness </a:t>
            </a:r>
            <a:r>
              <a:rPr lang="en-US" altLang="zh-CN" sz="2800" b="1">
                <a:solidFill>
                  <a:srgbClr val="C00000"/>
                </a:solidFill>
                <a:latin typeface="Cambria" panose="02040503050406030204" charset="0"/>
                <a:cs typeface="Cambria" panose="02040503050406030204" charset="0"/>
              </a:rPr>
              <a:t>takes on</a:t>
            </a:r>
            <a:r>
              <a:rPr lang="en-US" altLang="zh-CN" sz="2800">
                <a:latin typeface="Cambria" panose="02040503050406030204" charset="0"/>
                <a:cs typeface="Cambria" panose="02040503050406030204" charset="0"/>
              </a:rPr>
              <a:t> a greater meaning and a trouble shared becomes a trouble halved! </a:t>
            </a:r>
            <a:r>
              <a:rPr lang="en-US" altLang="zh-CN" sz="2800" b="1">
                <a:solidFill>
                  <a:srgbClr val="C00000"/>
                </a:solidFill>
                <a:latin typeface="Cambria" panose="02040503050406030204" charset="0"/>
                <a:cs typeface="Cambria" panose="02040503050406030204" charset="0"/>
              </a:rPr>
              <a:t>Naturally</a:t>
            </a:r>
            <a:r>
              <a:rPr lang="en-US" altLang="zh-CN" sz="2800">
                <a:latin typeface="Cambria" panose="02040503050406030204" charset="0"/>
                <a:cs typeface="Cambria" panose="02040503050406030204" charset="0"/>
              </a:rPr>
              <a:t>, this kind of openness </a:t>
            </a:r>
            <a:r>
              <a:rPr lang="en-US" altLang="zh-CN" sz="2800" b="1">
                <a:solidFill>
                  <a:srgbClr val="C00000"/>
                </a:solidFill>
                <a:latin typeface="Cambria" panose="02040503050406030204" charset="0"/>
                <a:cs typeface="Cambria" panose="02040503050406030204" charset="0"/>
              </a:rPr>
              <a:t>results from</a:t>
            </a:r>
            <a:r>
              <a:rPr lang="en-US" altLang="zh-CN" sz="2800">
                <a:latin typeface="Cambria" panose="02040503050406030204" charset="0"/>
                <a:cs typeface="Cambria" panose="02040503050406030204" charset="0"/>
              </a:rPr>
              <a:t> a close friendship. </a:t>
            </a:r>
            <a:endParaRPr lang="en-US" altLang="zh-CN" sz="2800"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26695" y="219075"/>
            <a:ext cx="2948305" cy="585470"/>
          </a:xfrm>
          <a:prstGeom prst="rect">
            <a:avLst/>
          </a:prstGeom>
          <a:solidFill>
            <a:srgbClr val="1B4A52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70510" y="314325"/>
            <a:ext cx="329184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>
                <a:solidFill>
                  <a:schemeClr val="bg1"/>
                </a:solidFill>
              </a:rPr>
              <a:t>Para. 3 Fruit 1 (peace)</a:t>
            </a:r>
            <a:endParaRPr lang="en-US" altLang="zh-CN" sz="2400">
              <a:solidFill>
                <a:schemeClr val="bg1"/>
              </a:solidFill>
            </a:endParaRPr>
          </a:p>
        </p:txBody>
      </p:sp>
      <p:sp>
        <p:nvSpPr>
          <p:cNvPr id="11" name="等腰三角形 10"/>
          <p:cNvSpPr/>
          <p:nvPr/>
        </p:nvSpPr>
        <p:spPr>
          <a:xfrm>
            <a:off x="6873875" y="1957070"/>
            <a:ext cx="263525" cy="241300"/>
          </a:xfrm>
          <a:prstGeom prst="triangle">
            <a:avLst/>
          </a:prstGeom>
          <a:solidFill>
            <a:srgbClr val="1B4A52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5617845" y="2701925"/>
            <a:ext cx="10947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承担</a:t>
            </a:r>
            <a:endParaRPr lang="zh-CN" altLang="en-US" sz="28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924675" y="3429000"/>
            <a:ext cx="192913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8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adv.当然</a:t>
            </a:r>
            <a:endParaRPr lang="zh-CN" altLang="en-US" sz="28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497455" y="4201160"/>
            <a:ext cx="192913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8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来自于</a:t>
            </a:r>
            <a:endParaRPr lang="zh-CN" altLang="en-US" sz="28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5" grpId="0"/>
      <p:bldP spid="6" grpId="0"/>
      <p:bldP spid="9" grpId="1"/>
      <p:bldP spid="5" grpId="1"/>
      <p:bldP spid="6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654685" y="1339215"/>
            <a:ext cx="11014075" cy="33642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90000"/>
              </a:lnSpc>
            </a:pPr>
            <a:r>
              <a:rPr lang="en-US" altLang="zh-CN" sz="2800">
                <a:latin typeface="Cambria" panose="02040503050406030204" charset="0"/>
                <a:cs typeface="Cambria" panose="02040503050406030204" charset="0"/>
              </a:rPr>
              <a:t>With true friends, we </a:t>
            </a:r>
            <a:r>
              <a:rPr lang="en-US" altLang="zh-CN" sz="2800" b="1">
                <a:solidFill>
                  <a:srgbClr val="C00000"/>
                </a:solidFill>
                <a:latin typeface="Cambria" panose="02040503050406030204" charset="0"/>
                <a:cs typeface="Cambria" panose="02040503050406030204" charset="0"/>
              </a:rPr>
              <a:t>feel free to</a:t>
            </a:r>
            <a:r>
              <a:rPr lang="en-US" altLang="zh-CN" sz="2800">
                <a:latin typeface="Cambria" panose="02040503050406030204" charset="0"/>
                <a:cs typeface="Cambria" panose="02040503050406030204" charset="0"/>
              </a:rPr>
              <a:t> share our joy and sadness </a:t>
            </a:r>
            <a:r>
              <a:rPr lang="en-US" altLang="zh-CN" sz="2800" b="1">
                <a:solidFill>
                  <a:srgbClr val="C00000"/>
                </a:solidFill>
                <a:latin typeface="Cambria" panose="02040503050406030204" charset="0"/>
                <a:cs typeface="Cambria" panose="02040503050406030204" charset="0"/>
              </a:rPr>
              <a:t>in full measure</a:t>
            </a:r>
            <a:r>
              <a:rPr lang="en-US" altLang="zh-CN" sz="2800">
                <a:latin typeface="Cambria" panose="02040503050406030204" charset="0"/>
                <a:cs typeface="Cambria" panose="02040503050406030204" charset="0"/>
              </a:rPr>
              <a:t>. We know</a:t>
            </a:r>
            <a:r>
              <a:rPr lang="en-US" altLang="zh-CN" sz="2800" u="sng">
                <a:latin typeface="Cambria" panose="02040503050406030204" charset="0"/>
                <a:cs typeface="Cambria" panose="02040503050406030204" charset="0"/>
              </a:rPr>
              <a:t> that our friends will both </a:t>
            </a:r>
            <a:r>
              <a:rPr lang="en-US" altLang="zh-CN" sz="2800" b="1" u="sng">
                <a:solidFill>
                  <a:srgbClr val="C00000"/>
                </a:solidFill>
                <a:latin typeface="Cambria" panose="02040503050406030204" charset="0"/>
                <a:cs typeface="Cambria" panose="02040503050406030204" charset="0"/>
              </a:rPr>
              <a:t>respect</a:t>
            </a:r>
            <a:r>
              <a:rPr lang="en-US" altLang="zh-CN" sz="2800" u="sng">
                <a:latin typeface="Cambria" panose="02040503050406030204" charset="0"/>
                <a:cs typeface="Cambria" panose="02040503050406030204" charset="0"/>
              </a:rPr>
              <a:t> our feelings and treasure these </a:t>
            </a:r>
            <a:r>
              <a:rPr lang="en-US" altLang="zh-CN" sz="2800" b="1" u="sng">
                <a:solidFill>
                  <a:srgbClr val="C00000"/>
                </a:solidFill>
                <a:latin typeface="Cambria" panose="02040503050406030204" charset="0"/>
                <a:cs typeface="Cambria" panose="02040503050406030204" charset="0"/>
              </a:rPr>
              <a:t>moments</a:t>
            </a:r>
            <a:r>
              <a:rPr lang="en-US" altLang="zh-CN" sz="2800" u="sng">
                <a:latin typeface="Cambria" panose="02040503050406030204" charset="0"/>
                <a:cs typeface="Cambria" panose="02040503050406030204" charset="0"/>
              </a:rPr>
              <a:t> of closeness</a:t>
            </a:r>
            <a:r>
              <a:rPr lang="en-US" altLang="zh-CN" sz="2800">
                <a:latin typeface="Cambria" panose="02040503050406030204" charset="0"/>
                <a:cs typeface="Cambria" panose="02040503050406030204" charset="0"/>
              </a:rPr>
              <a:t>. </a:t>
            </a:r>
            <a:r>
              <a:rPr lang="en-US" altLang="zh-CN" sz="2800" b="1">
                <a:solidFill>
                  <a:srgbClr val="C00000"/>
                </a:solidFill>
                <a:latin typeface="Cambria" panose="02040503050406030204" charset="0"/>
                <a:cs typeface="Cambria" panose="02040503050406030204" charset="0"/>
              </a:rPr>
              <a:t>Indeed</a:t>
            </a:r>
            <a:r>
              <a:rPr lang="en-US" altLang="zh-CN" sz="2800">
                <a:latin typeface="Cambria" panose="02040503050406030204" charset="0"/>
                <a:cs typeface="Cambria" panose="02040503050406030204" charset="0"/>
              </a:rPr>
              <a:t>, the human heart </a:t>
            </a:r>
            <a:r>
              <a:rPr lang="en-US" altLang="zh-CN" sz="2800" b="1">
                <a:solidFill>
                  <a:srgbClr val="C00000"/>
                </a:solidFill>
                <a:latin typeface="Cambria" panose="02040503050406030204" charset="0"/>
                <a:cs typeface="Cambria" panose="02040503050406030204" charset="0"/>
              </a:rPr>
              <a:t>depends on</a:t>
            </a:r>
            <a:r>
              <a:rPr lang="en-US" altLang="zh-CN" sz="2800">
                <a:latin typeface="Cambria" panose="02040503050406030204" charset="0"/>
                <a:cs typeface="Cambria" panose="02040503050406030204" charset="0"/>
              </a:rPr>
              <a:t> such opportunities for comfort and protection. </a:t>
            </a:r>
            <a:endParaRPr lang="en-US" altLang="zh-CN" sz="2800"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26695" y="219075"/>
            <a:ext cx="2985135" cy="585470"/>
          </a:xfrm>
          <a:prstGeom prst="rect">
            <a:avLst/>
          </a:prstGeom>
          <a:solidFill>
            <a:srgbClr val="1B4A52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70510" y="314325"/>
            <a:ext cx="298577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>
                <a:solidFill>
                  <a:schemeClr val="bg1"/>
                </a:solidFill>
              </a:rPr>
              <a:t>Para. 3 </a:t>
            </a:r>
            <a:r>
              <a:rPr lang="en-US" altLang="zh-CN" sz="2400">
                <a:solidFill>
                  <a:schemeClr val="bg1"/>
                </a:solidFill>
                <a:sym typeface="+mn-ea"/>
              </a:rPr>
              <a:t>Fruit 1 (peace)</a:t>
            </a:r>
            <a:endParaRPr lang="en-US" altLang="zh-CN" sz="2400">
              <a:solidFill>
                <a:schemeClr val="bg1"/>
              </a:solidFill>
            </a:endParaRPr>
          </a:p>
        </p:txBody>
      </p:sp>
      <p:sp>
        <p:nvSpPr>
          <p:cNvPr id="11" name="等腰三角形 10"/>
          <p:cNvSpPr/>
          <p:nvPr/>
        </p:nvSpPr>
        <p:spPr>
          <a:xfrm>
            <a:off x="3917315" y="2974340"/>
            <a:ext cx="263525" cy="241300"/>
          </a:xfrm>
          <a:prstGeom prst="triangle">
            <a:avLst/>
          </a:prstGeom>
          <a:solidFill>
            <a:srgbClr val="1B4A52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3917315" y="1226820"/>
            <a:ext cx="236093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8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无拘束，</a:t>
            </a:r>
            <a:r>
              <a:rPr lang="zh-CN" altLang="en-US" sz="28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自由</a:t>
            </a:r>
            <a:endParaRPr lang="zh-CN" altLang="en-US" sz="28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9307830" y="1291590"/>
            <a:ext cx="236093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8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最大程度地</a:t>
            </a:r>
            <a:endParaRPr lang="zh-CN" altLang="en-US" sz="28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738110" y="2134235"/>
            <a:ext cx="114808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8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尊重</a:t>
            </a:r>
            <a:endParaRPr lang="zh-CN" altLang="en-US" sz="28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142615" y="2974340"/>
            <a:ext cx="114808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8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时刻</a:t>
            </a:r>
            <a:endParaRPr lang="zh-CN" altLang="en-US" sz="28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644005" y="2907030"/>
            <a:ext cx="114808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8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的确</a:t>
            </a:r>
            <a:endParaRPr lang="zh-CN" altLang="en-US" sz="28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189355" y="3776345"/>
            <a:ext cx="167640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8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依赖于</a:t>
            </a:r>
            <a:endParaRPr lang="zh-CN" altLang="en-US" sz="28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5" grpId="0"/>
      <p:bldP spid="7" grpId="0"/>
      <p:bldP spid="8" grpId="0"/>
      <p:bldP spid="9" grpId="0"/>
      <p:bldP spid="10" grpId="0"/>
      <p:bldP spid="6" grpId="1"/>
      <p:bldP spid="5" grpId="1"/>
      <p:bldP spid="7" grpId="1"/>
      <p:bldP spid="8" grpId="1"/>
      <p:bldP spid="9" grpId="1"/>
      <p:bldP spid="10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716280" y="1218565"/>
            <a:ext cx="11014075" cy="39674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80000"/>
              </a:lnSpc>
            </a:pPr>
            <a:r>
              <a:rPr lang="en-US" altLang="zh-CN" sz="2800">
                <a:latin typeface="Cambria" panose="02040503050406030204" charset="0"/>
                <a:cs typeface="Cambria" panose="02040503050406030204" charset="0"/>
              </a:rPr>
              <a:t>The second fruit of friendship is the better understanding and judgement </a:t>
            </a:r>
            <a:r>
              <a:rPr lang="en-US" altLang="zh-CN" sz="2800" u="sng">
                <a:latin typeface="Cambria" panose="02040503050406030204" charset="0"/>
                <a:cs typeface="Cambria" panose="02040503050406030204" charset="0"/>
              </a:rPr>
              <a:t>that may be achieved through conversations with </a:t>
            </a:r>
            <a:r>
              <a:rPr lang="en-US" altLang="zh-CN" sz="2800" b="1" u="sng">
                <a:solidFill>
                  <a:srgbClr val="C00000"/>
                </a:solidFill>
                <a:latin typeface="Cambria" panose="02040503050406030204" charset="0"/>
                <a:cs typeface="Cambria" panose="02040503050406030204" charset="0"/>
              </a:rPr>
              <a:t>well-meaning</a:t>
            </a:r>
            <a:r>
              <a:rPr lang="en-US" altLang="zh-CN" sz="2800" u="sng">
                <a:latin typeface="Cambria" panose="02040503050406030204" charset="0"/>
                <a:cs typeface="Cambria" panose="02040503050406030204" charset="0"/>
              </a:rPr>
              <a:t> and wise friends</a:t>
            </a:r>
            <a:r>
              <a:rPr lang="en-US" altLang="zh-CN" sz="2800">
                <a:latin typeface="Cambria" panose="02040503050406030204" charset="0"/>
                <a:cs typeface="Cambria" panose="02040503050406030204" charset="0"/>
              </a:rPr>
              <a:t>. We often find it easier to </a:t>
            </a:r>
            <a:r>
              <a:rPr lang="en-US" altLang="zh-CN" sz="2800">
                <a:highlight>
                  <a:srgbClr val="FFFF00"/>
                </a:highlight>
                <a:latin typeface="Cambria" panose="02040503050406030204" charset="0"/>
                <a:cs typeface="Cambria" panose="02040503050406030204" charset="0"/>
              </a:rPr>
              <a:t>recognize</a:t>
            </a:r>
            <a:r>
              <a:rPr lang="en-US" altLang="zh-CN" sz="2800">
                <a:latin typeface="Cambria" panose="02040503050406030204" charset="0"/>
                <a:cs typeface="Cambria" panose="02040503050406030204" charset="0"/>
              </a:rPr>
              <a:t> other people’s weaknesses than our own. </a:t>
            </a:r>
            <a:r>
              <a:rPr lang="en-US" altLang="zh-CN" sz="2800" b="1">
                <a:solidFill>
                  <a:srgbClr val="C00000"/>
                </a:solidFill>
                <a:latin typeface="Cambria" panose="02040503050406030204" charset="0"/>
                <a:cs typeface="Cambria" panose="02040503050406030204" charset="0"/>
              </a:rPr>
              <a:t>As a result</a:t>
            </a:r>
            <a:r>
              <a:rPr lang="en-US" altLang="zh-CN" sz="2800">
                <a:latin typeface="Cambria" panose="02040503050406030204" charset="0"/>
                <a:cs typeface="Cambria" panose="02040503050406030204" charset="0"/>
              </a:rPr>
              <a:t>, </a:t>
            </a:r>
            <a:r>
              <a:rPr lang="en-US" altLang="zh-CN" sz="2800" u="sng">
                <a:latin typeface="Cambria" panose="02040503050406030204" charset="0"/>
                <a:cs typeface="Cambria" panose="02040503050406030204" charset="0"/>
              </a:rPr>
              <a:t>if we are guided only by our own feelings</a:t>
            </a:r>
            <a:r>
              <a:rPr lang="en-US" altLang="zh-CN" sz="2800">
                <a:latin typeface="Cambria" panose="02040503050406030204" charset="0"/>
                <a:cs typeface="Cambria" panose="02040503050406030204" charset="0"/>
              </a:rPr>
              <a:t>, our judgements might be </a:t>
            </a:r>
            <a:r>
              <a:rPr lang="en-US" altLang="zh-CN" sz="2800" b="1">
                <a:solidFill>
                  <a:srgbClr val="C00000"/>
                </a:solidFill>
                <a:latin typeface="Cambria" panose="02040503050406030204" charset="0"/>
                <a:cs typeface="Cambria" panose="02040503050406030204" charset="0"/>
              </a:rPr>
              <a:t>one-sided</a:t>
            </a:r>
            <a:r>
              <a:rPr lang="en-US" altLang="zh-CN" sz="2800">
                <a:latin typeface="Cambria" panose="02040503050406030204" charset="0"/>
                <a:cs typeface="Cambria" panose="02040503050406030204" charset="0"/>
              </a:rPr>
              <a:t>. </a:t>
            </a:r>
            <a:endParaRPr lang="en-US" altLang="zh-CN" sz="2800"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26695" y="219075"/>
            <a:ext cx="7033260" cy="585470"/>
          </a:xfrm>
          <a:prstGeom prst="rect">
            <a:avLst/>
          </a:prstGeom>
          <a:solidFill>
            <a:srgbClr val="1B4A52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70510" y="314325"/>
            <a:ext cx="726694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>
                <a:solidFill>
                  <a:schemeClr val="bg1"/>
                </a:solidFill>
              </a:rPr>
              <a:t>Para. 4 Fruit 2 (</a:t>
            </a:r>
            <a:r>
              <a:rPr lang="en-US" altLang="zh-CN" sz="2400">
                <a:solidFill>
                  <a:schemeClr val="bg1"/>
                </a:solidFill>
                <a:latin typeface="Cambria" panose="02040503050406030204" charset="0"/>
                <a:cs typeface="Cambria" panose="02040503050406030204" charset="0"/>
                <a:sym typeface="+mn-ea"/>
              </a:rPr>
              <a:t>better understanding &amp; judgement)</a:t>
            </a:r>
            <a:endParaRPr lang="en-US" altLang="zh-CN" sz="2400">
              <a:solidFill>
                <a:schemeClr val="bg1"/>
              </a:solidFill>
              <a:latin typeface="Cambria" panose="02040503050406030204" charset="0"/>
              <a:cs typeface="Cambria" panose="02040503050406030204" charset="0"/>
              <a:sym typeface="+mn-ea"/>
            </a:endParaRPr>
          </a:p>
        </p:txBody>
      </p:sp>
      <p:sp>
        <p:nvSpPr>
          <p:cNvPr id="11" name="等腰三角形 10"/>
          <p:cNvSpPr/>
          <p:nvPr/>
        </p:nvSpPr>
        <p:spPr>
          <a:xfrm>
            <a:off x="2710180" y="2725420"/>
            <a:ext cx="263525" cy="241300"/>
          </a:xfrm>
          <a:prstGeom prst="triangle">
            <a:avLst/>
          </a:prstGeom>
          <a:solidFill>
            <a:srgbClr val="1B4A52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等腰三角形 4"/>
          <p:cNvSpPr/>
          <p:nvPr/>
        </p:nvSpPr>
        <p:spPr>
          <a:xfrm>
            <a:off x="8080375" y="4284345"/>
            <a:ext cx="263525" cy="241300"/>
          </a:xfrm>
          <a:prstGeom prst="triangle">
            <a:avLst/>
          </a:prstGeom>
          <a:solidFill>
            <a:srgbClr val="1B4A52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9831070" y="1971675"/>
            <a:ext cx="148336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8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善意的</a:t>
            </a:r>
            <a:endParaRPr lang="zh-CN" altLang="en-US" sz="28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003665" y="2654300"/>
            <a:ext cx="112458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8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认清</a:t>
            </a:r>
            <a:endParaRPr lang="zh-CN" altLang="en-US" sz="28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491605" y="3471545"/>
            <a:ext cx="112458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8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因此</a:t>
            </a:r>
            <a:endParaRPr lang="zh-CN" altLang="en-US" sz="28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283575" y="4284345"/>
            <a:ext cx="138303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8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片面的</a:t>
            </a:r>
            <a:endParaRPr lang="zh-CN" altLang="en-US" sz="28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6" grpId="0"/>
      <p:bldP spid="7" grpId="0"/>
      <p:bldP spid="8" grpId="0"/>
      <p:bldP spid="9" grpId="1"/>
      <p:bldP spid="6" grpId="1"/>
      <p:bldP spid="7" grpId="1"/>
      <p:bldP spid="8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673100" y="1276350"/>
            <a:ext cx="11014075" cy="39674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80000"/>
              </a:lnSpc>
            </a:pPr>
            <a:r>
              <a:rPr lang="en-US" altLang="zh-CN" sz="2800">
                <a:latin typeface="Cambria" panose="02040503050406030204" charset="0"/>
                <a:cs typeface="Cambria" panose="02040503050406030204" charset="0"/>
              </a:rPr>
              <a:t>On the other hand, our friends </a:t>
            </a:r>
            <a:r>
              <a:rPr lang="en-US" altLang="zh-CN" sz="2800" b="1">
                <a:solidFill>
                  <a:srgbClr val="C00000"/>
                </a:solidFill>
                <a:latin typeface="Cambria" panose="02040503050406030204" charset="0"/>
                <a:cs typeface="Cambria" panose="02040503050406030204" charset="0"/>
              </a:rPr>
              <a:t>are</a:t>
            </a:r>
            <a:r>
              <a:rPr lang="en-US" altLang="zh-CN" sz="2800">
                <a:latin typeface="Cambria" panose="02040503050406030204" charset="0"/>
                <a:cs typeface="Cambria" panose="02040503050406030204" charset="0"/>
              </a:rPr>
              <a:t> better</a:t>
            </a:r>
            <a:r>
              <a:rPr lang="en-US" altLang="zh-CN" sz="2800" b="1">
                <a:solidFill>
                  <a:srgbClr val="C00000"/>
                </a:solidFill>
                <a:latin typeface="Cambria" panose="02040503050406030204" charset="0"/>
                <a:cs typeface="Cambria" panose="02040503050406030204" charset="0"/>
              </a:rPr>
              <a:t> able to</a:t>
            </a:r>
            <a:r>
              <a:rPr lang="en-US" altLang="zh-CN" sz="2800">
                <a:latin typeface="Cambria" panose="02040503050406030204" charset="0"/>
                <a:cs typeface="Cambria" panose="02040503050406030204" charset="0"/>
              </a:rPr>
              <a:t> offer advice on important </a:t>
            </a:r>
            <a:r>
              <a:rPr lang="en-US" altLang="zh-CN" sz="2800" b="1">
                <a:solidFill>
                  <a:srgbClr val="C00000"/>
                </a:solidFill>
                <a:latin typeface="Cambria" panose="02040503050406030204" charset="0"/>
                <a:cs typeface="Cambria" panose="02040503050406030204" charset="0"/>
              </a:rPr>
              <a:t>decisions</a:t>
            </a:r>
            <a:r>
              <a:rPr lang="en-US" altLang="zh-CN" sz="2800">
                <a:latin typeface="Cambria" panose="02040503050406030204" charset="0"/>
                <a:cs typeface="Cambria" panose="02040503050406030204" charset="0"/>
              </a:rPr>
              <a:t> </a:t>
            </a:r>
            <a:r>
              <a:rPr lang="en-US" altLang="zh-CN" sz="2800" u="sng">
                <a:latin typeface="Cambria" panose="02040503050406030204" charset="0"/>
                <a:cs typeface="Cambria" panose="02040503050406030204" charset="0"/>
              </a:rPr>
              <a:t>that we all have to make</a:t>
            </a:r>
            <a:r>
              <a:rPr lang="en-US" altLang="zh-CN" sz="2800">
                <a:latin typeface="Cambria" panose="02040503050406030204" charset="0"/>
                <a:cs typeface="Cambria" panose="02040503050406030204" charset="0"/>
              </a:rPr>
              <a:t>. Also, </a:t>
            </a:r>
            <a:r>
              <a:rPr lang="en-US" altLang="zh-CN" sz="2800" u="sng">
                <a:latin typeface="Cambria" panose="02040503050406030204" charset="0"/>
                <a:cs typeface="Cambria" panose="02040503050406030204" charset="0"/>
              </a:rPr>
              <a:t>when we want to talk our problems over with a friend</a:t>
            </a:r>
            <a:r>
              <a:rPr lang="en-US" altLang="zh-CN" sz="2800">
                <a:latin typeface="Cambria" panose="02040503050406030204" charset="0"/>
                <a:cs typeface="Cambria" panose="02040503050406030204" charset="0"/>
              </a:rPr>
              <a:t>, we have to </a:t>
            </a:r>
            <a:r>
              <a:rPr lang="en-US" altLang="zh-CN" sz="2800" b="1">
                <a:solidFill>
                  <a:srgbClr val="C00000"/>
                </a:solidFill>
                <a:latin typeface="Cambria" panose="02040503050406030204" charset="0"/>
                <a:cs typeface="Cambria" panose="02040503050406030204" charset="0"/>
              </a:rPr>
              <a:t>put our thoughts into words</a:t>
            </a:r>
            <a:r>
              <a:rPr lang="en-US" altLang="zh-CN" sz="2800">
                <a:latin typeface="Cambria" panose="02040503050406030204" charset="0"/>
                <a:cs typeface="Cambria" panose="02040503050406030204" charset="0"/>
              </a:rPr>
              <a:t> first. This alone helps make our thoughts clearer and brings us a more </a:t>
            </a:r>
            <a:r>
              <a:rPr lang="en-US" altLang="zh-CN" sz="2800" b="1">
                <a:solidFill>
                  <a:srgbClr val="C00000"/>
                </a:solidFill>
                <a:latin typeface="Cambria" panose="02040503050406030204" charset="0"/>
                <a:cs typeface="Cambria" panose="02040503050406030204" charset="0"/>
              </a:rPr>
              <a:t>thorough</a:t>
            </a:r>
            <a:r>
              <a:rPr lang="en-US" altLang="zh-CN" sz="2800">
                <a:latin typeface="Cambria" panose="02040503050406030204" charset="0"/>
                <a:cs typeface="Cambria" panose="02040503050406030204" charset="0"/>
              </a:rPr>
              <a:t> understanding of our problems. </a:t>
            </a:r>
            <a:endParaRPr lang="en-US" altLang="zh-CN" sz="2800"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26695" y="219075"/>
            <a:ext cx="6819265" cy="585470"/>
          </a:xfrm>
          <a:prstGeom prst="rect">
            <a:avLst/>
          </a:prstGeom>
          <a:solidFill>
            <a:srgbClr val="1B4A52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70510" y="314325"/>
            <a:ext cx="77508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>
                <a:solidFill>
                  <a:schemeClr val="bg1"/>
                </a:solidFill>
              </a:rPr>
              <a:t>Para. 4 </a:t>
            </a:r>
            <a:r>
              <a:rPr lang="en-US" altLang="zh-CN" sz="2400">
                <a:solidFill>
                  <a:schemeClr val="bg1"/>
                </a:solidFill>
                <a:sym typeface="+mn-ea"/>
              </a:rPr>
              <a:t>Fruit 2 (</a:t>
            </a:r>
            <a:r>
              <a:rPr lang="en-US" altLang="zh-CN" sz="2400">
                <a:solidFill>
                  <a:schemeClr val="bg1"/>
                </a:solidFill>
                <a:latin typeface="Cambria" panose="02040503050406030204" charset="0"/>
                <a:cs typeface="Cambria" panose="02040503050406030204" charset="0"/>
                <a:sym typeface="+mn-ea"/>
              </a:rPr>
              <a:t>better understanding &amp; judgement)</a:t>
            </a:r>
            <a:endParaRPr lang="en-US" altLang="zh-CN" sz="2400">
              <a:solidFill>
                <a:schemeClr val="bg1"/>
              </a:solidFill>
            </a:endParaRPr>
          </a:p>
        </p:txBody>
      </p:sp>
      <p:sp>
        <p:nvSpPr>
          <p:cNvPr id="11" name="等腰三角形 10"/>
          <p:cNvSpPr/>
          <p:nvPr/>
        </p:nvSpPr>
        <p:spPr>
          <a:xfrm>
            <a:off x="4078605" y="2798445"/>
            <a:ext cx="263525" cy="241300"/>
          </a:xfrm>
          <a:prstGeom prst="triangle">
            <a:avLst/>
          </a:prstGeom>
          <a:solidFill>
            <a:srgbClr val="1B4A52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等腰三角形 4"/>
          <p:cNvSpPr/>
          <p:nvPr/>
        </p:nvSpPr>
        <p:spPr>
          <a:xfrm>
            <a:off x="8837930" y="2798445"/>
            <a:ext cx="263525" cy="241300"/>
          </a:xfrm>
          <a:prstGeom prst="triangle">
            <a:avLst/>
          </a:prstGeom>
          <a:solidFill>
            <a:srgbClr val="1B4A52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6491605" y="1200785"/>
            <a:ext cx="112458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8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能够</a:t>
            </a:r>
            <a:r>
              <a:rPr lang="en-US" altLang="zh-CN" sz="28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endParaRPr lang="en-US" altLang="zh-CN" sz="28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606040" y="2005330"/>
            <a:ext cx="155702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8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n.</a:t>
            </a:r>
            <a:r>
              <a:rPr lang="zh-CN" altLang="en-US" sz="28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决定</a:t>
            </a:r>
            <a:endParaRPr lang="zh-CN" altLang="en-US" sz="28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406130" y="2856230"/>
            <a:ext cx="294957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8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把我们的想法用</a:t>
            </a:r>
            <a:endParaRPr lang="en-US" altLang="zh-CN" sz="28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84505" y="3592830"/>
            <a:ext cx="301815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语言表达出来</a:t>
            </a:r>
            <a:endParaRPr lang="zh-CN" altLang="en-US" sz="2800"/>
          </a:p>
        </p:txBody>
      </p:sp>
      <p:sp>
        <p:nvSpPr>
          <p:cNvPr id="10" name="文本框 9"/>
          <p:cNvSpPr txBox="1"/>
          <p:nvPr/>
        </p:nvSpPr>
        <p:spPr>
          <a:xfrm>
            <a:off x="1140460" y="4293870"/>
            <a:ext cx="28746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/>
              <a:t>全面的；</a:t>
            </a:r>
            <a:r>
              <a:rPr lang="zh-CN" altLang="en-US" sz="2800"/>
              <a:t>彻底的</a:t>
            </a:r>
            <a:endParaRPr lang="zh-CN" altLang="en-US" sz="28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6" grpId="0"/>
      <p:bldP spid="8" grpId="0"/>
      <p:bldP spid="9" grpId="0"/>
      <p:bldP spid="10" grpId="0"/>
      <p:bldP spid="7" grpId="1"/>
      <p:bldP spid="6" grpId="1"/>
      <p:bldP spid="8" grpId="1"/>
      <p:bldP spid="9" grpId="1"/>
      <p:bldP spid="10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570230" y="1127125"/>
            <a:ext cx="11014075" cy="47428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80000"/>
              </a:lnSpc>
            </a:pPr>
            <a:r>
              <a:rPr lang="en-US" altLang="zh-CN" sz="2800">
                <a:latin typeface="Cambria" panose="02040503050406030204" charset="0"/>
                <a:cs typeface="Cambria" panose="02040503050406030204" charset="0"/>
              </a:rPr>
              <a:t>The third fruit of friendship is the help</a:t>
            </a:r>
            <a:r>
              <a:rPr lang="en-US" altLang="zh-CN" sz="2800" u="sng">
                <a:latin typeface="Cambria" panose="02040503050406030204" charset="0"/>
                <a:cs typeface="Cambria" panose="02040503050406030204" charset="0"/>
              </a:rPr>
              <a:t> that a friend may offer in many different ways</a:t>
            </a:r>
            <a:r>
              <a:rPr lang="en-US" altLang="zh-CN" sz="2800">
                <a:latin typeface="Cambria" panose="02040503050406030204" charset="0"/>
                <a:cs typeface="Cambria" panose="02040503050406030204" charset="0"/>
              </a:rPr>
              <a:t>. Sometimes a friend </a:t>
            </a:r>
            <a:r>
              <a:rPr lang="en-US" altLang="zh-CN" sz="2800" b="1">
                <a:solidFill>
                  <a:srgbClr val="C00000"/>
                </a:solidFill>
                <a:latin typeface="Cambria" panose="02040503050406030204" charset="0"/>
                <a:cs typeface="Cambria" panose="02040503050406030204" charset="0"/>
              </a:rPr>
              <a:t>is </a:t>
            </a:r>
            <a:r>
              <a:rPr lang="en-US" altLang="zh-CN" sz="2800">
                <a:latin typeface="Cambria" panose="02040503050406030204" charset="0"/>
                <a:cs typeface="Cambria" panose="02040503050406030204" charset="0"/>
              </a:rPr>
              <a:t>even</a:t>
            </a:r>
            <a:r>
              <a:rPr lang="en-US" altLang="zh-CN" sz="2800" b="1">
                <a:solidFill>
                  <a:srgbClr val="C00000"/>
                </a:solidFill>
                <a:latin typeface="Cambria" panose="02040503050406030204" charset="0"/>
                <a:cs typeface="Cambria" panose="02040503050406030204" charset="0"/>
              </a:rPr>
              <a:t> known as</a:t>
            </a:r>
            <a:r>
              <a:rPr lang="en-US" altLang="zh-CN" sz="2800">
                <a:latin typeface="Cambria" panose="02040503050406030204" charset="0"/>
                <a:cs typeface="Cambria" panose="02040503050406030204" charset="0"/>
              </a:rPr>
              <a:t> our “second self”. There are so many things in life </a:t>
            </a:r>
            <a:r>
              <a:rPr lang="en-US" altLang="zh-CN" sz="2800" u="sng">
                <a:latin typeface="Cambria" panose="02040503050406030204" charset="0"/>
                <a:cs typeface="Cambria" panose="02040503050406030204" charset="0"/>
              </a:rPr>
              <a:t>that can only be achieved</a:t>
            </a:r>
            <a:r>
              <a:rPr lang="en-US" altLang="zh-CN" sz="2800">
                <a:latin typeface="Cambria" panose="02040503050406030204" charset="0"/>
                <a:cs typeface="Cambria" panose="02040503050406030204" charset="0"/>
              </a:rPr>
              <a:t> </a:t>
            </a:r>
            <a:r>
              <a:rPr lang="en-US" altLang="zh-CN" sz="2800" b="1">
                <a:solidFill>
                  <a:srgbClr val="C00000"/>
                </a:solidFill>
                <a:latin typeface="Cambria" panose="02040503050406030204" charset="0"/>
                <a:cs typeface="Cambria" panose="02040503050406030204" charset="0"/>
              </a:rPr>
              <a:t>with the help of </a:t>
            </a:r>
            <a:r>
              <a:rPr lang="en-US" altLang="zh-CN" sz="2800">
                <a:latin typeface="Cambria" panose="02040503050406030204" charset="0"/>
                <a:cs typeface="Cambria" panose="02040503050406030204" charset="0"/>
              </a:rPr>
              <a:t>friends. Friends may have many different ideas and skills. They can help us achieve </a:t>
            </a:r>
            <a:r>
              <a:rPr lang="en-US" altLang="zh-CN" sz="2800" u="sng">
                <a:latin typeface="Cambria" panose="02040503050406030204" charset="0"/>
                <a:cs typeface="Cambria" panose="02040503050406030204" charset="0"/>
              </a:rPr>
              <a:t>what we want </a:t>
            </a:r>
            <a:r>
              <a:rPr lang="en-US" altLang="zh-CN" sz="2800">
                <a:latin typeface="Cambria" panose="02040503050406030204" charset="0"/>
                <a:cs typeface="Cambria" panose="02040503050406030204" charset="0"/>
              </a:rPr>
              <a:t>during life and, perhaps, even after death.</a:t>
            </a:r>
            <a:endParaRPr lang="en-US" altLang="zh-CN" sz="2800"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26695" y="219075"/>
            <a:ext cx="3343275" cy="585470"/>
          </a:xfrm>
          <a:prstGeom prst="rect">
            <a:avLst/>
          </a:prstGeom>
          <a:solidFill>
            <a:srgbClr val="1B4A52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70510" y="314325"/>
            <a:ext cx="329946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>
                <a:solidFill>
                  <a:schemeClr val="bg1"/>
                </a:solidFill>
              </a:rPr>
              <a:t>Para. 5 Fruit 3 (the help)</a:t>
            </a:r>
            <a:endParaRPr lang="en-US" altLang="zh-CN" sz="2400">
              <a:solidFill>
                <a:schemeClr val="bg1"/>
              </a:solidFill>
            </a:endParaRPr>
          </a:p>
        </p:txBody>
      </p:sp>
      <p:sp>
        <p:nvSpPr>
          <p:cNvPr id="11" name="等腰三角形 10"/>
          <p:cNvSpPr/>
          <p:nvPr/>
        </p:nvSpPr>
        <p:spPr>
          <a:xfrm>
            <a:off x="6757035" y="1868805"/>
            <a:ext cx="263525" cy="241300"/>
          </a:xfrm>
          <a:prstGeom prst="triangle">
            <a:avLst/>
          </a:prstGeom>
          <a:solidFill>
            <a:srgbClr val="1B4A52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等腰三角形 4"/>
          <p:cNvSpPr/>
          <p:nvPr/>
        </p:nvSpPr>
        <p:spPr>
          <a:xfrm>
            <a:off x="5683885" y="3429000"/>
            <a:ext cx="263525" cy="241300"/>
          </a:xfrm>
          <a:prstGeom prst="triangle">
            <a:avLst/>
          </a:prstGeom>
          <a:solidFill>
            <a:srgbClr val="1B4A52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等腰三角形 5"/>
          <p:cNvSpPr/>
          <p:nvPr/>
        </p:nvSpPr>
        <p:spPr>
          <a:xfrm>
            <a:off x="3942080" y="4953635"/>
            <a:ext cx="263525" cy="241300"/>
          </a:xfrm>
          <a:prstGeom prst="triangle">
            <a:avLst/>
          </a:prstGeom>
          <a:solidFill>
            <a:srgbClr val="1B4A52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7116445" y="1868805"/>
            <a:ext cx="301815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被称为</a:t>
            </a:r>
            <a:r>
              <a:rPr lang="en-US" altLang="zh-CN" sz="28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...</a:t>
            </a:r>
            <a:endParaRPr lang="en-US" altLang="zh-CN" sz="28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907780" y="2611755"/>
            <a:ext cx="26765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/>
              <a:t>在</a:t>
            </a:r>
            <a:r>
              <a:rPr lang="en-US" altLang="zh-CN" sz="2800"/>
              <a:t>...</a:t>
            </a:r>
            <a:r>
              <a:rPr lang="zh-CN" altLang="en-US" sz="2800"/>
              <a:t>的</a:t>
            </a:r>
            <a:r>
              <a:rPr lang="zh-CN" altLang="en-US" sz="2800"/>
              <a:t>帮助下</a:t>
            </a:r>
            <a:endParaRPr lang="zh-CN" altLang="en-US" sz="28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7" grpId="0"/>
      <p:bldP spid="9" grpId="1"/>
      <p:bldP spid="7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526415" y="1068705"/>
            <a:ext cx="11014075" cy="43999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200000"/>
              </a:lnSpc>
              <a:buClrTx/>
              <a:buSzTx/>
              <a:buFontTx/>
            </a:pPr>
            <a:r>
              <a:rPr lang="en-US" altLang="zh-CN" sz="2800">
                <a:latin typeface="Cambria" panose="02040503050406030204" charset="0"/>
                <a:cs typeface="Cambria" panose="02040503050406030204" charset="0"/>
              </a:rPr>
              <a:t>Finally, it should be </a:t>
            </a:r>
            <a:r>
              <a:rPr lang="en-US" altLang="zh-CN" sz="2800" b="1">
                <a:solidFill>
                  <a:srgbClr val="C00000"/>
                </a:solidFill>
                <a:latin typeface="Cambria" panose="02040503050406030204" charset="0"/>
                <a:cs typeface="Cambria" panose="02040503050406030204" charset="0"/>
              </a:rPr>
              <a:t>point</a:t>
            </a:r>
            <a:r>
              <a:rPr lang="en-US" altLang="zh-CN" sz="2800">
                <a:latin typeface="Cambria" panose="02040503050406030204" charset="0"/>
                <a:cs typeface="Cambria" panose="02040503050406030204" charset="0"/>
              </a:rPr>
              <a:t>ed </a:t>
            </a:r>
            <a:r>
              <a:rPr lang="en-US" altLang="zh-CN" sz="2800" b="1">
                <a:solidFill>
                  <a:srgbClr val="C00000"/>
                </a:solidFill>
                <a:latin typeface="Cambria" panose="02040503050406030204" charset="0"/>
                <a:cs typeface="Cambria" panose="02040503050406030204" charset="0"/>
              </a:rPr>
              <a:t>out</a:t>
            </a:r>
            <a:r>
              <a:rPr lang="en-US" altLang="zh-CN" sz="2800">
                <a:latin typeface="Cambria" panose="02040503050406030204" charset="0"/>
                <a:cs typeface="Cambria" panose="02040503050406030204" charset="0"/>
              </a:rPr>
              <a:t> </a:t>
            </a:r>
            <a:r>
              <a:rPr lang="en-US" altLang="zh-CN" sz="2800" u="sng">
                <a:latin typeface="Cambria" panose="02040503050406030204" charset="0"/>
                <a:cs typeface="Cambria" panose="02040503050406030204" charset="0"/>
              </a:rPr>
              <a:t>that enjoying the </a:t>
            </a:r>
            <a:r>
              <a:rPr lang="en-US" altLang="zh-CN" sz="2800" b="1" u="sng">
                <a:solidFill>
                  <a:srgbClr val="C00000"/>
                </a:solidFill>
                <a:latin typeface="Cambria" panose="02040503050406030204" charset="0"/>
                <a:cs typeface="Cambria" panose="02040503050406030204" charset="0"/>
              </a:rPr>
              <a:t>company</a:t>
            </a:r>
            <a:r>
              <a:rPr lang="en-US" altLang="zh-CN" sz="2800" u="sng">
                <a:latin typeface="Cambria" panose="02040503050406030204" charset="0"/>
                <a:cs typeface="Cambria" panose="02040503050406030204" charset="0"/>
              </a:rPr>
              <a:t> of </a:t>
            </a:r>
            <a:r>
              <a:rPr lang="en-US" altLang="zh-CN" sz="2800" b="1" u="sng">
                <a:solidFill>
                  <a:srgbClr val="C00000"/>
                </a:solidFill>
                <a:latin typeface="Cambria" panose="02040503050406030204" charset="0"/>
                <a:cs typeface="Cambria" panose="02040503050406030204" charset="0"/>
              </a:rPr>
              <a:t>a</a:t>
            </a:r>
            <a:r>
              <a:rPr lang="en-US" altLang="zh-CN" sz="2800" u="sng">
                <a:latin typeface="Cambria" panose="02040503050406030204" charset="0"/>
                <a:cs typeface="Cambria" panose="02040503050406030204" charset="0"/>
              </a:rPr>
              <a:t> </a:t>
            </a:r>
            <a:r>
              <a:rPr lang="en-US" altLang="zh-CN" sz="2800" b="1" u="sng">
                <a:solidFill>
                  <a:srgbClr val="C00000"/>
                </a:solidFill>
                <a:latin typeface="Cambria" panose="02040503050406030204" charset="0"/>
                <a:cs typeface="Cambria" panose="02040503050406030204" charset="0"/>
              </a:rPr>
              <a:t>crowd</a:t>
            </a:r>
            <a:r>
              <a:rPr lang="en-US" altLang="zh-CN" sz="2800" u="sng">
                <a:latin typeface="Cambria" panose="02040503050406030204" charset="0"/>
                <a:cs typeface="Cambria" panose="02040503050406030204" charset="0"/>
              </a:rPr>
              <a:t> is </a:t>
            </a:r>
            <a:r>
              <a:rPr lang="en-US" altLang="zh-CN" sz="2800" b="1" u="sng">
                <a:solidFill>
                  <a:srgbClr val="C00000"/>
                </a:solidFill>
                <a:latin typeface="Cambria" panose="02040503050406030204" charset="0"/>
                <a:cs typeface="Cambria" panose="02040503050406030204" charset="0"/>
              </a:rPr>
              <a:t>not the same as</a:t>
            </a:r>
            <a:r>
              <a:rPr lang="en-US" altLang="zh-CN" sz="2800" u="sng">
                <a:latin typeface="Cambria" panose="02040503050406030204" charset="0"/>
                <a:cs typeface="Cambria" panose="02040503050406030204" charset="0"/>
              </a:rPr>
              <a:t> being with friends</a:t>
            </a:r>
            <a:r>
              <a:rPr lang="en-US" altLang="zh-CN" sz="2800">
                <a:latin typeface="Cambria" panose="02040503050406030204" charset="0"/>
                <a:cs typeface="Cambria" panose="02040503050406030204" charset="0"/>
              </a:rPr>
              <a:t>. Friends should be carefully chosen and relationships carefully developed. In this way, we can better walk the “path of life” with the comfort, advice and help from our trusted friends. </a:t>
            </a:r>
            <a:endParaRPr lang="en-US" altLang="zh-CN" sz="2800"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26695" y="219075"/>
            <a:ext cx="2503170" cy="585470"/>
          </a:xfrm>
          <a:prstGeom prst="rect">
            <a:avLst/>
          </a:prstGeom>
          <a:solidFill>
            <a:srgbClr val="1B4A52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70510" y="314325"/>
            <a:ext cx="250952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>
                <a:solidFill>
                  <a:schemeClr val="bg1"/>
                </a:solidFill>
              </a:rPr>
              <a:t>Para. 6 Conclusion</a:t>
            </a:r>
            <a:endParaRPr lang="en-US" altLang="zh-CN" sz="2400">
              <a:solidFill>
                <a:schemeClr val="bg1"/>
              </a:solidFill>
            </a:endParaRPr>
          </a:p>
        </p:txBody>
      </p:sp>
      <p:sp>
        <p:nvSpPr>
          <p:cNvPr id="5" name="等腰三角形 4"/>
          <p:cNvSpPr/>
          <p:nvPr/>
        </p:nvSpPr>
        <p:spPr>
          <a:xfrm>
            <a:off x="5683885" y="1870075"/>
            <a:ext cx="263525" cy="241300"/>
          </a:xfrm>
          <a:prstGeom prst="triangle">
            <a:avLst/>
          </a:prstGeom>
          <a:solidFill>
            <a:srgbClr val="1B4A52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3664585" y="1068705"/>
            <a:ext cx="9220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指出</a:t>
            </a:r>
            <a:endParaRPr lang="zh-CN" altLang="en-US" sz="28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423275" y="1068705"/>
            <a:ext cx="162496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n.</a:t>
            </a:r>
            <a:r>
              <a:rPr lang="zh-CN" altLang="en-US" sz="28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陪伴</a:t>
            </a:r>
            <a:endParaRPr lang="zh-CN" altLang="en-US" sz="28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259840" y="1920875"/>
            <a:ext cx="2475230" cy="5467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8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和</a:t>
            </a:r>
            <a:r>
              <a:rPr lang="en-US" altLang="zh-CN" sz="28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...</a:t>
            </a:r>
            <a:r>
              <a:rPr lang="zh-CN" altLang="en-US" sz="28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不一样</a:t>
            </a:r>
            <a:endParaRPr lang="zh-CN" altLang="en-US" sz="28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0257790" y="1068705"/>
            <a:ext cx="162496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一群人</a:t>
            </a:r>
            <a:endParaRPr lang="zh-CN" altLang="en-US" sz="28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6" grpId="0"/>
      <p:bldP spid="8" grpId="0"/>
      <p:bldP spid="7" grpId="0"/>
      <p:bldP spid="9" grpId="1"/>
      <p:bldP spid="6" grpId="1"/>
      <p:bldP spid="8" grpId="1"/>
      <p:bldP spid="7" grpId="1"/>
    </p:bldLst>
  </p:timing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commondata" val="eyJoZGlkIjoiMWM4MmVkOTA1MjFjYzMwZWNmZGFhODliZDBjZWU4YWMifQ=="/>
</p:tagLst>
</file>

<file path=ppt/tags/tag2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solidFill>
          <a:srgbClr val="9966FF"/>
        </a:solidFill>
        <a:ln>
          <a:noFill/>
        </a:ln>
      </a:spPr>
      <a:bodyPr lIns="0" tIns="0" rIns="0" bIns="0"/>
      <a:lstStyle>
        <a:defPPr algn="ctr">
          <a:defRPr sz="2800" b="1" dirty="0" err="1" smtClean="0">
            <a:solidFill>
              <a:srgbClr val="000000"/>
            </a:solidFill>
            <a:latin typeface="Arial" panose="020B0604020202020204"/>
            <a:ea typeface="黑体" panose="02010609060101010101" pitchFamily="49" charset="-122"/>
          </a:defRPr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10460</Words>
  <Application>WPS 演示</Application>
  <PresentationFormat>宽屏</PresentationFormat>
  <Paragraphs>522</Paragraphs>
  <Slides>33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23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33</vt:i4>
      </vt:variant>
    </vt:vector>
  </HeadingPairs>
  <TitlesOfParts>
    <vt:vector size="58" baseType="lpstr">
      <vt:lpstr>Arial</vt:lpstr>
      <vt:lpstr>宋体</vt:lpstr>
      <vt:lpstr>Wingdings</vt:lpstr>
      <vt:lpstr>Wingdings</vt:lpstr>
      <vt:lpstr>微软雅黑</vt:lpstr>
      <vt:lpstr>Arial Unicode MS</vt:lpstr>
      <vt:lpstr>Calibri</vt:lpstr>
      <vt:lpstr>汉仪喵魂体W</vt:lpstr>
      <vt:lpstr>Cambria</vt:lpstr>
      <vt:lpstr>华文中宋</vt:lpstr>
      <vt:lpstr>Calibri Light</vt:lpstr>
      <vt:lpstr>Times New Roman</vt:lpstr>
      <vt:lpstr>Nexa Light</vt:lpstr>
      <vt:lpstr>Segoe Print</vt:lpstr>
      <vt:lpstr>华康少女文字W5(P)</vt:lpstr>
      <vt:lpstr>Wingdings 2</vt:lpstr>
      <vt:lpstr>楷体</vt:lpstr>
      <vt:lpstr>Arial</vt:lpstr>
      <vt:lpstr>Wingdings</vt:lpstr>
      <vt:lpstr>黑体</vt:lpstr>
      <vt:lpstr>Wingdings 2</vt:lpstr>
      <vt:lpstr>Wingdings 2</vt:lpstr>
      <vt:lpstr>PingFang SC</vt:lpstr>
      <vt:lpstr>Office 主题</vt:lpstr>
      <vt:lpstr>1_Office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譞弋</cp:lastModifiedBy>
  <cp:revision>157</cp:revision>
  <dcterms:created xsi:type="dcterms:W3CDTF">2019-06-19T02:08:00Z</dcterms:created>
  <dcterms:modified xsi:type="dcterms:W3CDTF">2024-11-23T00:56:41Z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2052-12.1.0.18608</vt:lpwstr>
  </property>
  <property fmtid="{D5CDD505-2E9C-101B-9397-08002B2CF9AE}" pid="3" name="ICV">
    <vt:lpwstr>D8304715FD41483E841EC7650D0BE2AB_11</vt:lpwstr>
  </property>
</Properties>
</file>